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7" r:id="rId2"/>
    <p:sldId id="258" r:id="rId3"/>
    <p:sldId id="260" r:id="rId4"/>
    <p:sldId id="259" r:id="rId5"/>
  </p:sldIdLst>
  <p:sldSz cx="37463413" cy="21067713"/>
  <p:notesSz cx="6858000" cy="9144000"/>
  <p:defaultTextStyle>
    <a:defPPr>
      <a:defRPr lang="en-US"/>
    </a:defPPr>
    <a:lvl1pPr marL="0" algn="l" defTabSz="1672300" rtl="0" eaLnBrk="1" latinLnBrk="0" hangingPunct="1">
      <a:defRPr sz="6600" kern="1200">
        <a:solidFill>
          <a:schemeClr val="tx1"/>
        </a:solidFill>
        <a:latin typeface="+mn-lt"/>
        <a:ea typeface="+mn-ea"/>
        <a:cs typeface="+mn-cs"/>
      </a:defRPr>
    </a:lvl1pPr>
    <a:lvl2pPr marL="1672300" algn="l" defTabSz="1672300" rtl="0" eaLnBrk="1" latinLnBrk="0" hangingPunct="1">
      <a:defRPr sz="6600" kern="1200">
        <a:solidFill>
          <a:schemeClr val="tx1"/>
        </a:solidFill>
        <a:latin typeface="+mn-lt"/>
        <a:ea typeface="+mn-ea"/>
        <a:cs typeface="+mn-cs"/>
      </a:defRPr>
    </a:lvl2pPr>
    <a:lvl3pPr marL="3344601" algn="l" defTabSz="1672300" rtl="0" eaLnBrk="1" latinLnBrk="0" hangingPunct="1">
      <a:defRPr sz="6600" kern="1200">
        <a:solidFill>
          <a:schemeClr val="tx1"/>
        </a:solidFill>
        <a:latin typeface="+mn-lt"/>
        <a:ea typeface="+mn-ea"/>
        <a:cs typeface="+mn-cs"/>
      </a:defRPr>
    </a:lvl3pPr>
    <a:lvl4pPr marL="5016901" algn="l" defTabSz="1672300" rtl="0" eaLnBrk="1" latinLnBrk="0" hangingPunct="1">
      <a:defRPr sz="6600" kern="1200">
        <a:solidFill>
          <a:schemeClr val="tx1"/>
        </a:solidFill>
        <a:latin typeface="+mn-lt"/>
        <a:ea typeface="+mn-ea"/>
        <a:cs typeface="+mn-cs"/>
      </a:defRPr>
    </a:lvl4pPr>
    <a:lvl5pPr marL="6689202" algn="l" defTabSz="1672300" rtl="0" eaLnBrk="1" latinLnBrk="0" hangingPunct="1">
      <a:defRPr sz="6600" kern="1200">
        <a:solidFill>
          <a:schemeClr val="tx1"/>
        </a:solidFill>
        <a:latin typeface="+mn-lt"/>
        <a:ea typeface="+mn-ea"/>
        <a:cs typeface="+mn-cs"/>
      </a:defRPr>
    </a:lvl5pPr>
    <a:lvl6pPr marL="8361502" algn="l" defTabSz="1672300" rtl="0" eaLnBrk="1" latinLnBrk="0" hangingPunct="1">
      <a:defRPr sz="6600" kern="1200">
        <a:solidFill>
          <a:schemeClr val="tx1"/>
        </a:solidFill>
        <a:latin typeface="+mn-lt"/>
        <a:ea typeface="+mn-ea"/>
        <a:cs typeface="+mn-cs"/>
      </a:defRPr>
    </a:lvl6pPr>
    <a:lvl7pPr marL="10033803" algn="l" defTabSz="1672300" rtl="0" eaLnBrk="1" latinLnBrk="0" hangingPunct="1">
      <a:defRPr sz="6600" kern="1200">
        <a:solidFill>
          <a:schemeClr val="tx1"/>
        </a:solidFill>
        <a:latin typeface="+mn-lt"/>
        <a:ea typeface="+mn-ea"/>
        <a:cs typeface="+mn-cs"/>
      </a:defRPr>
    </a:lvl7pPr>
    <a:lvl8pPr marL="11706103" algn="l" defTabSz="1672300" rtl="0" eaLnBrk="1" latinLnBrk="0" hangingPunct="1">
      <a:defRPr sz="6600" kern="1200">
        <a:solidFill>
          <a:schemeClr val="tx1"/>
        </a:solidFill>
        <a:latin typeface="+mn-lt"/>
        <a:ea typeface="+mn-ea"/>
        <a:cs typeface="+mn-cs"/>
      </a:defRPr>
    </a:lvl8pPr>
    <a:lvl9pPr marL="13378404" algn="l" defTabSz="1672300" rtl="0" eaLnBrk="1" latinLnBrk="0" hangingPunct="1">
      <a:defRPr sz="6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tryc@outlook.com" initials="m" lastIdx="1" clrIdx="0">
    <p:extLst>
      <p:ext uri="{19B8F6BF-5375-455C-9EA6-DF929625EA0E}">
        <p15:presenceInfo xmlns:p15="http://schemas.microsoft.com/office/powerpoint/2012/main" userId="84d92f85a308aa3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844"/>
    <a:srgbClr val="1C79BE"/>
    <a:srgbClr val="69BBAA"/>
    <a:srgbClr val="4E8F00"/>
    <a:srgbClr val="79C481"/>
    <a:srgbClr val="A7CC34"/>
    <a:srgbClr val="5BC8B4"/>
    <a:srgbClr val="56BB90"/>
    <a:srgbClr val="245F9C"/>
    <a:srgbClr val="009A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886"/>
  </p:normalViewPr>
  <p:slideViewPr>
    <p:cSldViewPr snapToGrid="0" snapToObjects="1">
      <p:cViewPr varScale="1">
        <p:scale>
          <a:sx n="38" d="100"/>
          <a:sy n="38" d="100"/>
        </p:scale>
        <p:origin x="456" y="200"/>
      </p:cViewPr>
      <p:guideLst>
        <p:guide orient="horz" pos="6636"/>
        <p:guide pos="118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7026BA-50E8-7644-BEF6-07CACBFB9997}" type="datetimeFigureOut">
              <a:rPr lang="en-US" smtClean="0"/>
              <a:t>11/24/20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6A170F-69B8-B741-A099-15AE468EF203}" type="slidenum">
              <a:rPr lang="en-US" smtClean="0"/>
              <a:t>‹#›</a:t>
            </a:fld>
            <a:endParaRPr lang="en-US"/>
          </a:p>
        </p:txBody>
      </p:sp>
    </p:spTree>
    <p:extLst>
      <p:ext uri="{BB962C8B-B14F-4D97-AF65-F5344CB8AC3E}">
        <p14:creationId xmlns:p14="http://schemas.microsoft.com/office/powerpoint/2010/main" val="4093209334"/>
      </p:ext>
    </p:extLst>
  </p:cSld>
  <p:clrMap bg1="lt1" tx1="dk1" bg2="lt2" tx2="dk2" accent1="accent1" accent2="accent2" accent3="accent3" accent4="accent4" accent5="accent5" accent6="accent6" hlink="hlink" folHlink="folHlink"/>
  <p:notesStyle>
    <a:lvl1pPr marL="0" algn="l" defTabSz="1672300" rtl="0" eaLnBrk="1" latinLnBrk="0" hangingPunct="1">
      <a:defRPr sz="4400" kern="1200">
        <a:solidFill>
          <a:schemeClr val="tx1"/>
        </a:solidFill>
        <a:latin typeface="+mn-lt"/>
        <a:ea typeface="+mn-ea"/>
        <a:cs typeface="+mn-cs"/>
      </a:defRPr>
    </a:lvl1pPr>
    <a:lvl2pPr marL="1672300" algn="l" defTabSz="1672300" rtl="0" eaLnBrk="1" latinLnBrk="0" hangingPunct="1">
      <a:defRPr sz="4400" kern="1200">
        <a:solidFill>
          <a:schemeClr val="tx1"/>
        </a:solidFill>
        <a:latin typeface="+mn-lt"/>
        <a:ea typeface="+mn-ea"/>
        <a:cs typeface="+mn-cs"/>
      </a:defRPr>
    </a:lvl2pPr>
    <a:lvl3pPr marL="3344601" algn="l" defTabSz="1672300" rtl="0" eaLnBrk="1" latinLnBrk="0" hangingPunct="1">
      <a:defRPr sz="4400" kern="1200">
        <a:solidFill>
          <a:schemeClr val="tx1"/>
        </a:solidFill>
        <a:latin typeface="+mn-lt"/>
        <a:ea typeface="+mn-ea"/>
        <a:cs typeface="+mn-cs"/>
      </a:defRPr>
    </a:lvl3pPr>
    <a:lvl4pPr marL="5016901" algn="l" defTabSz="1672300" rtl="0" eaLnBrk="1" latinLnBrk="0" hangingPunct="1">
      <a:defRPr sz="4400" kern="1200">
        <a:solidFill>
          <a:schemeClr val="tx1"/>
        </a:solidFill>
        <a:latin typeface="+mn-lt"/>
        <a:ea typeface="+mn-ea"/>
        <a:cs typeface="+mn-cs"/>
      </a:defRPr>
    </a:lvl4pPr>
    <a:lvl5pPr marL="6689202" algn="l" defTabSz="1672300" rtl="0" eaLnBrk="1" latinLnBrk="0" hangingPunct="1">
      <a:defRPr sz="4400" kern="1200">
        <a:solidFill>
          <a:schemeClr val="tx1"/>
        </a:solidFill>
        <a:latin typeface="+mn-lt"/>
        <a:ea typeface="+mn-ea"/>
        <a:cs typeface="+mn-cs"/>
      </a:defRPr>
    </a:lvl5pPr>
    <a:lvl6pPr marL="8361502" algn="l" defTabSz="1672300" rtl="0" eaLnBrk="1" latinLnBrk="0" hangingPunct="1">
      <a:defRPr sz="4400" kern="1200">
        <a:solidFill>
          <a:schemeClr val="tx1"/>
        </a:solidFill>
        <a:latin typeface="+mn-lt"/>
        <a:ea typeface="+mn-ea"/>
        <a:cs typeface="+mn-cs"/>
      </a:defRPr>
    </a:lvl6pPr>
    <a:lvl7pPr marL="10033803" algn="l" defTabSz="1672300" rtl="0" eaLnBrk="1" latinLnBrk="0" hangingPunct="1">
      <a:defRPr sz="4400" kern="1200">
        <a:solidFill>
          <a:schemeClr val="tx1"/>
        </a:solidFill>
        <a:latin typeface="+mn-lt"/>
        <a:ea typeface="+mn-ea"/>
        <a:cs typeface="+mn-cs"/>
      </a:defRPr>
    </a:lvl7pPr>
    <a:lvl8pPr marL="11706103" algn="l" defTabSz="1672300" rtl="0" eaLnBrk="1" latinLnBrk="0" hangingPunct="1">
      <a:defRPr sz="4400" kern="1200">
        <a:solidFill>
          <a:schemeClr val="tx1"/>
        </a:solidFill>
        <a:latin typeface="+mn-lt"/>
        <a:ea typeface="+mn-ea"/>
        <a:cs typeface="+mn-cs"/>
      </a:defRPr>
    </a:lvl8pPr>
    <a:lvl9pPr marL="13378404" algn="l" defTabSz="1672300" rtl="0" eaLnBrk="1" latinLnBrk="0" hangingPunct="1">
      <a:defRPr sz="4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Single sided</a:t>
            </a:r>
            <a:r>
              <a:rPr lang="en-US" baseline="0" dirty="0"/>
              <a:t> poster!</a:t>
            </a:r>
            <a:endParaRPr lang="en-US" dirty="0"/>
          </a:p>
        </p:txBody>
      </p:sp>
      <p:sp>
        <p:nvSpPr>
          <p:cNvPr id="4" name="Slide Number Placeholder 3"/>
          <p:cNvSpPr>
            <a:spLocks noGrp="1"/>
          </p:cNvSpPr>
          <p:nvPr>
            <p:ph type="sldNum" sz="quarter" idx="10"/>
          </p:nvPr>
        </p:nvSpPr>
        <p:spPr/>
        <p:txBody>
          <a:bodyPr/>
          <a:lstStyle/>
          <a:p>
            <a:fld id="{3859A05F-9442-1B4B-8130-ABC0D5C36496}" type="slidenum">
              <a:rPr lang="en-US" smtClean="0"/>
              <a:t>1</a:t>
            </a:fld>
            <a:endParaRPr lang="en-US"/>
          </a:p>
        </p:txBody>
      </p:sp>
    </p:spTree>
    <p:extLst>
      <p:ext uri="{BB962C8B-B14F-4D97-AF65-F5344CB8AC3E}">
        <p14:creationId xmlns:p14="http://schemas.microsoft.com/office/powerpoint/2010/main" val="2033698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48"/>
            <a:ext cx="31843901" cy="4515903"/>
          </a:xfrm>
        </p:spPr>
        <p:txBody>
          <a:bodyPr/>
          <a:lstStyle/>
          <a:p>
            <a:r>
              <a:rPr lang="en-US"/>
              <a:t>Click to edit Master title style</a:t>
            </a:r>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1672300" indent="0" algn="ctr">
              <a:buNone/>
              <a:defRPr>
                <a:solidFill>
                  <a:schemeClr val="tx1">
                    <a:tint val="75000"/>
                  </a:schemeClr>
                </a:solidFill>
              </a:defRPr>
            </a:lvl2pPr>
            <a:lvl3pPr marL="3344601" indent="0" algn="ctr">
              <a:buNone/>
              <a:defRPr>
                <a:solidFill>
                  <a:schemeClr val="tx1">
                    <a:tint val="75000"/>
                  </a:schemeClr>
                </a:solidFill>
              </a:defRPr>
            </a:lvl3pPr>
            <a:lvl4pPr marL="5016901" indent="0" algn="ctr">
              <a:buNone/>
              <a:defRPr>
                <a:solidFill>
                  <a:schemeClr val="tx1">
                    <a:tint val="75000"/>
                  </a:schemeClr>
                </a:solidFill>
              </a:defRPr>
            </a:lvl4pPr>
            <a:lvl5pPr marL="6689202" indent="0" algn="ctr">
              <a:buNone/>
              <a:defRPr>
                <a:solidFill>
                  <a:schemeClr val="tx1">
                    <a:tint val="75000"/>
                  </a:schemeClr>
                </a:solidFill>
              </a:defRPr>
            </a:lvl5pPr>
            <a:lvl6pPr marL="8361502" indent="0" algn="ctr">
              <a:buNone/>
              <a:defRPr>
                <a:solidFill>
                  <a:schemeClr val="tx1">
                    <a:tint val="75000"/>
                  </a:schemeClr>
                </a:solidFill>
              </a:defRPr>
            </a:lvl6pPr>
            <a:lvl7pPr marL="10033803" indent="0" algn="ctr">
              <a:buNone/>
              <a:defRPr>
                <a:solidFill>
                  <a:schemeClr val="tx1">
                    <a:tint val="75000"/>
                  </a:schemeClr>
                </a:solidFill>
              </a:defRPr>
            </a:lvl7pPr>
            <a:lvl8pPr marL="11706103" indent="0" algn="ctr">
              <a:buNone/>
              <a:defRPr>
                <a:solidFill>
                  <a:schemeClr val="tx1">
                    <a:tint val="75000"/>
                  </a:schemeClr>
                </a:solidFill>
              </a:defRPr>
            </a:lvl8pPr>
            <a:lvl9pPr marL="1337840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23508FF-519A-5247-A55B-6160E89D8571}"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1568592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3508FF-519A-5247-A55B-6160E89D8571}"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1252063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58"/>
            <a:ext cx="31843901" cy="4184282"/>
          </a:xfrm>
        </p:spPr>
        <p:txBody>
          <a:bodyPr anchor="t"/>
          <a:lstStyle>
            <a:lvl1pPr algn="l">
              <a:defRPr sz="14600" b="1" cap="all"/>
            </a:lvl1pPr>
          </a:lstStyle>
          <a:p>
            <a:r>
              <a:rPr lang="en-US"/>
              <a:t>Click to edit Master title style</a:t>
            </a:r>
          </a:p>
        </p:txBody>
      </p:sp>
      <p:sp>
        <p:nvSpPr>
          <p:cNvPr id="3" name="Text Placeholder 2"/>
          <p:cNvSpPr>
            <a:spLocks noGrp="1"/>
          </p:cNvSpPr>
          <p:nvPr>
            <p:ph type="body" idx="1"/>
          </p:nvPr>
        </p:nvSpPr>
        <p:spPr>
          <a:xfrm>
            <a:off x="2959352" y="8929397"/>
            <a:ext cx="31843901" cy="4608561"/>
          </a:xfrm>
        </p:spPr>
        <p:txBody>
          <a:bodyPr anchor="b"/>
          <a:lstStyle>
            <a:lvl1pPr marL="0" indent="0">
              <a:buNone/>
              <a:defRPr sz="7300">
                <a:solidFill>
                  <a:schemeClr val="tx1">
                    <a:tint val="75000"/>
                  </a:schemeClr>
                </a:solidFill>
              </a:defRPr>
            </a:lvl1pPr>
            <a:lvl2pPr marL="1672300" indent="0">
              <a:buNone/>
              <a:defRPr sz="6600">
                <a:solidFill>
                  <a:schemeClr val="tx1">
                    <a:tint val="75000"/>
                  </a:schemeClr>
                </a:solidFill>
              </a:defRPr>
            </a:lvl2pPr>
            <a:lvl3pPr marL="3344601" indent="0">
              <a:buNone/>
              <a:defRPr sz="5900">
                <a:solidFill>
                  <a:schemeClr val="tx1">
                    <a:tint val="75000"/>
                  </a:schemeClr>
                </a:solidFill>
              </a:defRPr>
            </a:lvl3pPr>
            <a:lvl4pPr marL="5016901" indent="0">
              <a:buNone/>
              <a:defRPr sz="5100">
                <a:solidFill>
                  <a:schemeClr val="tx1">
                    <a:tint val="75000"/>
                  </a:schemeClr>
                </a:solidFill>
              </a:defRPr>
            </a:lvl4pPr>
            <a:lvl5pPr marL="6689202" indent="0">
              <a:buNone/>
              <a:defRPr sz="5100">
                <a:solidFill>
                  <a:schemeClr val="tx1">
                    <a:tint val="75000"/>
                  </a:schemeClr>
                </a:solidFill>
              </a:defRPr>
            </a:lvl5pPr>
            <a:lvl6pPr marL="8361502" indent="0">
              <a:buNone/>
              <a:defRPr sz="5100">
                <a:solidFill>
                  <a:schemeClr val="tx1">
                    <a:tint val="75000"/>
                  </a:schemeClr>
                </a:solidFill>
              </a:defRPr>
            </a:lvl6pPr>
            <a:lvl7pPr marL="10033803" indent="0">
              <a:buNone/>
              <a:defRPr sz="5100">
                <a:solidFill>
                  <a:schemeClr val="tx1">
                    <a:tint val="75000"/>
                  </a:schemeClr>
                </a:solidFill>
              </a:defRPr>
            </a:lvl7pPr>
            <a:lvl8pPr marL="11706103" indent="0">
              <a:buNone/>
              <a:defRPr sz="5100">
                <a:solidFill>
                  <a:schemeClr val="tx1">
                    <a:tint val="75000"/>
                  </a:schemeClr>
                </a:solidFill>
              </a:defRPr>
            </a:lvl8pPr>
            <a:lvl9pPr marL="13378404" indent="0">
              <a:buNone/>
              <a:defRPr sz="5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3508FF-519A-5247-A55B-6160E89D8571}"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724273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74798" y="15103407"/>
            <a:ext cx="68754471" cy="42710887"/>
          </a:xfrm>
        </p:spPr>
        <p:txBody>
          <a:bodyPr/>
          <a:lstStyle>
            <a:lvl1pPr>
              <a:defRPr sz="10200"/>
            </a:lvl1pPr>
            <a:lvl2pPr>
              <a:defRPr sz="8800"/>
            </a:lvl2pPr>
            <a:lvl3pPr>
              <a:defRPr sz="73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7053657" y="15103407"/>
            <a:ext cx="68760973" cy="42710887"/>
          </a:xfrm>
        </p:spPr>
        <p:txBody>
          <a:bodyPr/>
          <a:lstStyle>
            <a:lvl1pPr>
              <a:defRPr sz="10200"/>
            </a:lvl1pPr>
            <a:lvl2pPr>
              <a:defRPr sz="8800"/>
            </a:lvl2pPr>
            <a:lvl3pPr>
              <a:defRPr sz="73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3508FF-519A-5247-A55B-6160E89D8571}" type="datetimeFigureOut">
              <a:rPr lang="en-US" smtClean="0"/>
              <a:t>11/24/20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4223282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5"/>
            <a:ext cx="33717072" cy="351128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73171" y="4715853"/>
            <a:ext cx="16552847" cy="1965343"/>
          </a:xfrm>
        </p:spPr>
        <p:txBody>
          <a:bodyPr anchor="b"/>
          <a:lstStyle>
            <a:lvl1pPr marL="0" indent="0">
              <a:buNone/>
              <a:defRPr sz="8800" b="1"/>
            </a:lvl1pPr>
            <a:lvl2pPr marL="1672300" indent="0">
              <a:buNone/>
              <a:defRPr sz="7300" b="1"/>
            </a:lvl2pPr>
            <a:lvl3pPr marL="3344601" indent="0">
              <a:buNone/>
              <a:defRPr sz="6600" b="1"/>
            </a:lvl3pPr>
            <a:lvl4pPr marL="5016901" indent="0">
              <a:buNone/>
              <a:defRPr sz="5900" b="1"/>
            </a:lvl4pPr>
            <a:lvl5pPr marL="6689202" indent="0">
              <a:buNone/>
              <a:defRPr sz="5900" b="1"/>
            </a:lvl5pPr>
            <a:lvl6pPr marL="8361502" indent="0">
              <a:buNone/>
              <a:defRPr sz="5900" b="1"/>
            </a:lvl6pPr>
            <a:lvl7pPr marL="10033803" indent="0">
              <a:buNone/>
              <a:defRPr sz="5900" b="1"/>
            </a:lvl7pPr>
            <a:lvl8pPr marL="11706103" indent="0">
              <a:buNone/>
              <a:defRPr sz="5900" b="1"/>
            </a:lvl8pPr>
            <a:lvl9pPr marL="13378404" indent="0">
              <a:buNone/>
              <a:defRPr sz="5900" b="1"/>
            </a:lvl9pPr>
          </a:lstStyle>
          <a:p>
            <a:pPr lvl="0"/>
            <a:r>
              <a:rPr lang="en-US"/>
              <a:t>Click to edit Master text styles</a:t>
            </a:r>
          </a:p>
        </p:txBody>
      </p:sp>
      <p:sp>
        <p:nvSpPr>
          <p:cNvPr id="4" name="Content Placeholder 3"/>
          <p:cNvSpPr>
            <a:spLocks noGrp="1"/>
          </p:cNvSpPr>
          <p:nvPr>
            <p:ph sz="half" idx="2"/>
          </p:nvPr>
        </p:nvSpPr>
        <p:spPr>
          <a:xfrm>
            <a:off x="1873171" y="6681196"/>
            <a:ext cx="16552847" cy="12138320"/>
          </a:xfrm>
        </p:spPr>
        <p:txBody>
          <a:bodyPr/>
          <a:lstStyle>
            <a:lvl1pPr>
              <a:defRPr sz="8800"/>
            </a:lvl1pPr>
            <a:lvl2pPr>
              <a:defRPr sz="7300"/>
            </a:lvl2pPr>
            <a:lvl3pPr>
              <a:defRPr sz="6600"/>
            </a:lvl3pPr>
            <a:lvl4pPr>
              <a:defRPr sz="5900"/>
            </a:lvl4pPr>
            <a:lvl5pPr>
              <a:defRPr sz="5900"/>
            </a:lvl5pPr>
            <a:lvl6pPr>
              <a:defRPr sz="5900"/>
            </a:lvl6pPr>
            <a:lvl7pPr>
              <a:defRPr sz="5900"/>
            </a:lvl7pPr>
            <a:lvl8pPr>
              <a:defRPr sz="5900"/>
            </a:lvl8pPr>
            <a:lvl9pPr>
              <a:defRPr sz="5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030895" y="4715853"/>
            <a:ext cx="16559349" cy="1965343"/>
          </a:xfrm>
        </p:spPr>
        <p:txBody>
          <a:bodyPr anchor="b"/>
          <a:lstStyle>
            <a:lvl1pPr marL="0" indent="0">
              <a:buNone/>
              <a:defRPr sz="8800" b="1"/>
            </a:lvl1pPr>
            <a:lvl2pPr marL="1672300" indent="0">
              <a:buNone/>
              <a:defRPr sz="7300" b="1"/>
            </a:lvl2pPr>
            <a:lvl3pPr marL="3344601" indent="0">
              <a:buNone/>
              <a:defRPr sz="6600" b="1"/>
            </a:lvl3pPr>
            <a:lvl4pPr marL="5016901" indent="0">
              <a:buNone/>
              <a:defRPr sz="5900" b="1"/>
            </a:lvl4pPr>
            <a:lvl5pPr marL="6689202" indent="0">
              <a:buNone/>
              <a:defRPr sz="5900" b="1"/>
            </a:lvl5pPr>
            <a:lvl6pPr marL="8361502" indent="0">
              <a:buNone/>
              <a:defRPr sz="5900" b="1"/>
            </a:lvl6pPr>
            <a:lvl7pPr marL="10033803" indent="0">
              <a:buNone/>
              <a:defRPr sz="5900" b="1"/>
            </a:lvl7pPr>
            <a:lvl8pPr marL="11706103" indent="0">
              <a:buNone/>
              <a:defRPr sz="5900" b="1"/>
            </a:lvl8pPr>
            <a:lvl9pPr marL="13378404" indent="0">
              <a:buNone/>
              <a:defRPr sz="5900" b="1"/>
            </a:lvl9pPr>
          </a:lstStyle>
          <a:p>
            <a:pPr lvl="0"/>
            <a:r>
              <a:rPr lang="en-US"/>
              <a:t>Click to edit Master text styles</a:t>
            </a:r>
          </a:p>
        </p:txBody>
      </p:sp>
      <p:sp>
        <p:nvSpPr>
          <p:cNvPr id="6" name="Content Placeholder 5"/>
          <p:cNvSpPr>
            <a:spLocks noGrp="1"/>
          </p:cNvSpPr>
          <p:nvPr>
            <p:ph sz="quarter" idx="4"/>
          </p:nvPr>
        </p:nvSpPr>
        <p:spPr>
          <a:xfrm>
            <a:off x="19030895" y="6681196"/>
            <a:ext cx="16559349" cy="12138320"/>
          </a:xfrm>
        </p:spPr>
        <p:txBody>
          <a:bodyPr/>
          <a:lstStyle>
            <a:lvl1pPr>
              <a:defRPr sz="8800"/>
            </a:lvl1pPr>
            <a:lvl2pPr>
              <a:defRPr sz="7300"/>
            </a:lvl2pPr>
            <a:lvl3pPr>
              <a:defRPr sz="6600"/>
            </a:lvl3pPr>
            <a:lvl4pPr>
              <a:defRPr sz="5900"/>
            </a:lvl4pPr>
            <a:lvl5pPr>
              <a:defRPr sz="5900"/>
            </a:lvl5pPr>
            <a:lvl6pPr>
              <a:defRPr sz="5900"/>
            </a:lvl6pPr>
            <a:lvl7pPr>
              <a:defRPr sz="5900"/>
            </a:lvl7pPr>
            <a:lvl8pPr>
              <a:defRPr sz="5900"/>
            </a:lvl8pPr>
            <a:lvl9pPr>
              <a:defRPr sz="5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3508FF-519A-5247-A55B-6160E89D8571}" type="datetimeFigureOut">
              <a:rPr lang="en-US" smtClean="0"/>
              <a:t>11/24/20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123966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3508FF-519A-5247-A55B-6160E89D8571}" type="datetimeFigureOut">
              <a:rPr lang="en-US" smtClean="0"/>
              <a:t>11/24/20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417301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3508FF-519A-5247-A55B-6160E89D8571}" type="datetimeFigureOut">
              <a:rPr lang="en-US" smtClean="0"/>
              <a:t>11/24/20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3586712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73" y="838807"/>
            <a:ext cx="12325205" cy="3569807"/>
          </a:xfrm>
        </p:spPr>
        <p:txBody>
          <a:bodyPr anchor="b"/>
          <a:lstStyle>
            <a:lvl1pPr algn="l">
              <a:defRPr sz="7300" b="1"/>
            </a:lvl1pPr>
          </a:lstStyle>
          <a:p>
            <a:r>
              <a:rPr lang="en-US"/>
              <a:t>Click to edit Master title style</a:t>
            </a:r>
          </a:p>
        </p:txBody>
      </p:sp>
      <p:sp>
        <p:nvSpPr>
          <p:cNvPr id="3" name="Content Placeholder 2"/>
          <p:cNvSpPr>
            <a:spLocks noGrp="1"/>
          </p:cNvSpPr>
          <p:nvPr>
            <p:ph idx="1"/>
          </p:nvPr>
        </p:nvSpPr>
        <p:spPr>
          <a:xfrm>
            <a:off x="14647154" y="838809"/>
            <a:ext cx="20943089" cy="17980709"/>
          </a:xfrm>
        </p:spPr>
        <p:txBody>
          <a:bodyPr/>
          <a:lstStyle>
            <a:lvl1pPr>
              <a:defRPr sz="11700"/>
            </a:lvl1pPr>
            <a:lvl2pPr>
              <a:defRPr sz="10200"/>
            </a:lvl2pPr>
            <a:lvl3pPr>
              <a:defRPr sz="88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73173" y="4408616"/>
            <a:ext cx="12325205" cy="14410902"/>
          </a:xfrm>
        </p:spPr>
        <p:txBody>
          <a:bodyPr/>
          <a:lstStyle>
            <a:lvl1pPr marL="0" indent="0">
              <a:buNone/>
              <a:defRPr sz="5100"/>
            </a:lvl1pPr>
            <a:lvl2pPr marL="1672300" indent="0">
              <a:buNone/>
              <a:defRPr sz="4400"/>
            </a:lvl2pPr>
            <a:lvl3pPr marL="3344601" indent="0">
              <a:buNone/>
              <a:defRPr sz="3700"/>
            </a:lvl3pPr>
            <a:lvl4pPr marL="5016901" indent="0">
              <a:buNone/>
              <a:defRPr sz="3300"/>
            </a:lvl4pPr>
            <a:lvl5pPr marL="6689202" indent="0">
              <a:buNone/>
              <a:defRPr sz="3300"/>
            </a:lvl5pPr>
            <a:lvl6pPr marL="8361502" indent="0">
              <a:buNone/>
              <a:defRPr sz="3300"/>
            </a:lvl6pPr>
            <a:lvl7pPr marL="10033803" indent="0">
              <a:buNone/>
              <a:defRPr sz="3300"/>
            </a:lvl7pPr>
            <a:lvl8pPr marL="11706103" indent="0">
              <a:buNone/>
              <a:defRPr sz="3300"/>
            </a:lvl8pPr>
            <a:lvl9pPr marL="13378404" indent="0">
              <a:buNone/>
              <a:defRPr sz="3300"/>
            </a:lvl9pPr>
          </a:lstStyle>
          <a:p>
            <a:pPr lvl="0"/>
            <a:r>
              <a:rPr lang="en-US"/>
              <a:t>Click to edit Master text styles</a:t>
            </a:r>
          </a:p>
        </p:txBody>
      </p:sp>
      <p:sp>
        <p:nvSpPr>
          <p:cNvPr id="5" name="Date Placeholder 4"/>
          <p:cNvSpPr>
            <a:spLocks noGrp="1"/>
          </p:cNvSpPr>
          <p:nvPr>
            <p:ph type="dt" sz="half" idx="10"/>
          </p:nvPr>
        </p:nvSpPr>
        <p:spPr/>
        <p:txBody>
          <a:bodyPr/>
          <a:lstStyle/>
          <a:p>
            <a:fld id="{D23508FF-519A-5247-A55B-6160E89D8571}" type="datetimeFigureOut">
              <a:rPr lang="en-US" smtClean="0"/>
              <a:t>11/24/20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3783843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4"/>
          </a:xfrm>
        </p:spPr>
        <p:txBody>
          <a:bodyPr anchor="b"/>
          <a:lstStyle>
            <a:lvl1pPr algn="l">
              <a:defRPr sz="7300" b="1"/>
            </a:lvl1pPr>
          </a:lstStyle>
          <a:p>
            <a:r>
              <a:rPr lang="en-US"/>
              <a:t>Click to edit Master title style</a:t>
            </a:r>
          </a:p>
        </p:txBody>
      </p:sp>
      <p:sp>
        <p:nvSpPr>
          <p:cNvPr id="3" name="Picture Placeholder 2"/>
          <p:cNvSpPr>
            <a:spLocks noGrp="1"/>
          </p:cNvSpPr>
          <p:nvPr>
            <p:ph type="pic" idx="1"/>
          </p:nvPr>
        </p:nvSpPr>
        <p:spPr>
          <a:xfrm>
            <a:off x="7343091" y="1882439"/>
            <a:ext cx="22478048" cy="12640628"/>
          </a:xfrm>
        </p:spPr>
        <p:txBody>
          <a:bodyPr/>
          <a:lstStyle>
            <a:lvl1pPr marL="0" indent="0">
              <a:buNone/>
              <a:defRPr sz="11700"/>
            </a:lvl1pPr>
            <a:lvl2pPr marL="1672300" indent="0">
              <a:buNone/>
              <a:defRPr sz="10200"/>
            </a:lvl2pPr>
            <a:lvl3pPr marL="3344601" indent="0">
              <a:buNone/>
              <a:defRPr sz="8800"/>
            </a:lvl3pPr>
            <a:lvl4pPr marL="5016901" indent="0">
              <a:buNone/>
              <a:defRPr sz="7300"/>
            </a:lvl4pPr>
            <a:lvl5pPr marL="6689202" indent="0">
              <a:buNone/>
              <a:defRPr sz="7300"/>
            </a:lvl5pPr>
            <a:lvl6pPr marL="8361502" indent="0">
              <a:buNone/>
              <a:defRPr sz="7300"/>
            </a:lvl6pPr>
            <a:lvl7pPr marL="10033803" indent="0">
              <a:buNone/>
              <a:defRPr sz="7300"/>
            </a:lvl7pPr>
            <a:lvl8pPr marL="11706103" indent="0">
              <a:buNone/>
              <a:defRPr sz="7300"/>
            </a:lvl8pPr>
            <a:lvl9pPr marL="13378404" indent="0">
              <a:buNone/>
              <a:defRPr sz="7300"/>
            </a:lvl9pPr>
          </a:lstStyle>
          <a:p>
            <a:endParaRPr lang="en-US"/>
          </a:p>
        </p:txBody>
      </p:sp>
      <p:sp>
        <p:nvSpPr>
          <p:cNvPr id="4" name="Text Placeholder 3"/>
          <p:cNvSpPr>
            <a:spLocks noGrp="1"/>
          </p:cNvSpPr>
          <p:nvPr>
            <p:ph type="body" sz="half" idx="2"/>
          </p:nvPr>
        </p:nvSpPr>
        <p:spPr>
          <a:xfrm>
            <a:off x="7343091" y="16488413"/>
            <a:ext cx="22478048" cy="2472529"/>
          </a:xfrm>
        </p:spPr>
        <p:txBody>
          <a:bodyPr/>
          <a:lstStyle>
            <a:lvl1pPr marL="0" indent="0">
              <a:buNone/>
              <a:defRPr sz="5100"/>
            </a:lvl1pPr>
            <a:lvl2pPr marL="1672300" indent="0">
              <a:buNone/>
              <a:defRPr sz="4400"/>
            </a:lvl2pPr>
            <a:lvl3pPr marL="3344601" indent="0">
              <a:buNone/>
              <a:defRPr sz="3700"/>
            </a:lvl3pPr>
            <a:lvl4pPr marL="5016901" indent="0">
              <a:buNone/>
              <a:defRPr sz="3300"/>
            </a:lvl4pPr>
            <a:lvl5pPr marL="6689202" indent="0">
              <a:buNone/>
              <a:defRPr sz="3300"/>
            </a:lvl5pPr>
            <a:lvl6pPr marL="8361502" indent="0">
              <a:buNone/>
              <a:defRPr sz="3300"/>
            </a:lvl6pPr>
            <a:lvl7pPr marL="10033803" indent="0">
              <a:buNone/>
              <a:defRPr sz="3300"/>
            </a:lvl7pPr>
            <a:lvl8pPr marL="11706103" indent="0">
              <a:buNone/>
              <a:defRPr sz="3300"/>
            </a:lvl8pPr>
            <a:lvl9pPr marL="13378404" indent="0">
              <a:buNone/>
              <a:defRPr sz="3300"/>
            </a:lvl9pPr>
          </a:lstStyle>
          <a:p>
            <a:pPr lvl="0"/>
            <a:r>
              <a:rPr lang="en-US"/>
              <a:t>Click to edit Master text styles</a:t>
            </a:r>
          </a:p>
        </p:txBody>
      </p:sp>
      <p:sp>
        <p:nvSpPr>
          <p:cNvPr id="5" name="Date Placeholder 4"/>
          <p:cNvSpPr>
            <a:spLocks noGrp="1"/>
          </p:cNvSpPr>
          <p:nvPr>
            <p:ph type="dt" sz="half" idx="10"/>
          </p:nvPr>
        </p:nvSpPr>
        <p:spPr/>
        <p:txBody>
          <a:bodyPr/>
          <a:lstStyle/>
          <a:p>
            <a:fld id="{D23508FF-519A-5247-A55B-6160E89D8571}" type="datetimeFigureOut">
              <a:rPr lang="en-US" smtClean="0"/>
              <a:t>11/24/20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124250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3508FF-519A-5247-A55B-6160E89D8571}"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53398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84548" y="2589575"/>
            <a:ext cx="34530082" cy="5522471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74799" y="2589575"/>
            <a:ext cx="102985361" cy="552247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3508FF-519A-5247-A55B-6160E89D8571}"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7CC67-5F63-EC4C-8EE0-AD36DF5A3CBE}" type="slidenum">
              <a:rPr lang="en-US" smtClean="0"/>
              <a:t>‹#›</a:t>
            </a:fld>
            <a:endParaRPr lang="en-US"/>
          </a:p>
        </p:txBody>
      </p:sp>
    </p:spTree>
    <p:extLst>
      <p:ext uri="{BB962C8B-B14F-4D97-AF65-F5344CB8AC3E}">
        <p14:creationId xmlns:p14="http://schemas.microsoft.com/office/powerpoint/2010/main" val="226506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3171" y="843685"/>
            <a:ext cx="33717072" cy="3511286"/>
          </a:xfrm>
          <a:prstGeom prst="rect">
            <a:avLst/>
          </a:prstGeom>
        </p:spPr>
        <p:txBody>
          <a:bodyPr vert="horz" lIns="334460" tIns="167230" rIns="334460" bIns="167230" rtlCol="0" anchor="ctr">
            <a:normAutofit/>
          </a:bodyPr>
          <a:lstStyle/>
          <a:p>
            <a:r>
              <a:rPr lang="en-US"/>
              <a:t>Click to edit Master title style</a:t>
            </a:r>
          </a:p>
        </p:txBody>
      </p:sp>
      <p:sp>
        <p:nvSpPr>
          <p:cNvPr id="3" name="Text Placeholder 2"/>
          <p:cNvSpPr>
            <a:spLocks noGrp="1"/>
          </p:cNvSpPr>
          <p:nvPr>
            <p:ph type="body" idx="1"/>
          </p:nvPr>
        </p:nvSpPr>
        <p:spPr>
          <a:xfrm>
            <a:off x="1873171" y="4915801"/>
            <a:ext cx="33717072" cy="13903717"/>
          </a:xfrm>
          <a:prstGeom prst="rect">
            <a:avLst/>
          </a:prstGeom>
        </p:spPr>
        <p:txBody>
          <a:bodyPr vert="horz" lIns="334460" tIns="167230" rIns="334460" bIns="16723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73171" y="19526650"/>
            <a:ext cx="8741463" cy="1121661"/>
          </a:xfrm>
          <a:prstGeom prst="rect">
            <a:avLst/>
          </a:prstGeom>
        </p:spPr>
        <p:txBody>
          <a:bodyPr vert="horz" lIns="334460" tIns="167230" rIns="334460" bIns="167230" rtlCol="0" anchor="ctr"/>
          <a:lstStyle>
            <a:lvl1pPr algn="l">
              <a:defRPr sz="4400">
                <a:solidFill>
                  <a:schemeClr val="tx1">
                    <a:tint val="75000"/>
                  </a:schemeClr>
                </a:solidFill>
              </a:defRPr>
            </a:lvl1pPr>
          </a:lstStyle>
          <a:p>
            <a:fld id="{D23508FF-519A-5247-A55B-6160E89D8571}" type="datetimeFigureOut">
              <a:rPr lang="en-US" smtClean="0"/>
              <a:t>11/24/20</a:t>
            </a:fld>
            <a:endParaRPr lang="en-US"/>
          </a:p>
        </p:txBody>
      </p:sp>
      <p:sp>
        <p:nvSpPr>
          <p:cNvPr id="5" name="Footer Placeholder 4"/>
          <p:cNvSpPr>
            <a:spLocks noGrp="1"/>
          </p:cNvSpPr>
          <p:nvPr>
            <p:ph type="ftr" sz="quarter" idx="3"/>
          </p:nvPr>
        </p:nvSpPr>
        <p:spPr>
          <a:xfrm>
            <a:off x="12800000" y="19526650"/>
            <a:ext cx="11863414" cy="1121661"/>
          </a:xfrm>
          <a:prstGeom prst="rect">
            <a:avLst/>
          </a:prstGeom>
        </p:spPr>
        <p:txBody>
          <a:bodyPr vert="horz" lIns="334460" tIns="167230" rIns="334460" bIns="167230" rtlCol="0" anchor="ctr"/>
          <a:lstStyle>
            <a:lvl1pPr algn="ctr">
              <a:defRPr sz="4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6848779" y="19526650"/>
            <a:ext cx="8741463" cy="1121661"/>
          </a:xfrm>
          <a:prstGeom prst="rect">
            <a:avLst/>
          </a:prstGeom>
        </p:spPr>
        <p:txBody>
          <a:bodyPr vert="horz" lIns="334460" tIns="167230" rIns="334460" bIns="167230" rtlCol="0" anchor="ctr"/>
          <a:lstStyle>
            <a:lvl1pPr algn="r">
              <a:defRPr sz="4400">
                <a:solidFill>
                  <a:schemeClr val="tx1">
                    <a:tint val="75000"/>
                  </a:schemeClr>
                </a:solidFill>
              </a:defRPr>
            </a:lvl1pPr>
          </a:lstStyle>
          <a:p>
            <a:fld id="{1487CC67-5F63-EC4C-8EE0-AD36DF5A3CBE}" type="slidenum">
              <a:rPr lang="en-US" smtClean="0"/>
              <a:t>‹#›</a:t>
            </a:fld>
            <a:endParaRPr lang="en-US"/>
          </a:p>
        </p:txBody>
      </p:sp>
    </p:spTree>
    <p:extLst>
      <p:ext uri="{BB962C8B-B14F-4D97-AF65-F5344CB8AC3E}">
        <p14:creationId xmlns:p14="http://schemas.microsoft.com/office/powerpoint/2010/main" val="689549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672300" rtl="0" eaLnBrk="1" latinLnBrk="0" hangingPunct="1">
        <a:spcBef>
          <a:spcPct val="0"/>
        </a:spcBef>
        <a:buNone/>
        <a:defRPr sz="16100" kern="1200">
          <a:solidFill>
            <a:schemeClr val="tx1"/>
          </a:solidFill>
          <a:latin typeface="+mj-lt"/>
          <a:ea typeface="+mj-ea"/>
          <a:cs typeface="+mj-cs"/>
        </a:defRPr>
      </a:lvl1pPr>
    </p:titleStyle>
    <p:bodyStyle>
      <a:lvl1pPr marL="1254225" indent="-1254225" algn="l" defTabSz="1672300" rtl="0" eaLnBrk="1" latinLnBrk="0" hangingPunct="1">
        <a:spcBef>
          <a:spcPct val="20000"/>
        </a:spcBef>
        <a:buFont typeface="Arial"/>
        <a:buChar char="•"/>
        <a:defRPr sz="11700" kern="1200">
          <a:solidFill>
            <a:schemeClr val="tx1"/>
          </a:solidFill>
          <a:latin typeface="+mn-lt"/>
          <a:ea typeface="+mn-ea"/>
          <a:cs typeface="+mn-cs"/>
        </a:defRPr>
      </a:lvl1pPr>
      <a:lvl2pPr marL="2717488" indent="-1045188" algn="l" defTabSz="1672300" rtl="0" eaLnBrk="1" latinLnBrk="0" hangingPunct="1">
        <a:spcBef>
          <a:spcPct val="20000"/>
        </a:spcBef>
        <a:buFont typeface="Arial"/>
        <a:buChar char="–"/>
        <a:defRPr sz="10200" kern="1200">
          <a:solidFill>
            <a:schemeClr val="tx1"/>
          </a:solidFill>
          <a:latin typeface="+mn-lt"/>
          <a:ea typeface="+mn-ea"/>
          <a:cs typeface="+mn-cs"/>
        </a:defRPr>
      </a:lvl2pPr>
      <a:lvl3pPr marL="4180751" indent="-836150" algn="l" defTabSz="1672300" rtl="0" eaLnBrk="1" latinLnBrk="0" hangingPunct="1">
        <a:spcBef>
          <a:spcPct val="20000"/>
        </a:spcBef>
        <a:buFont typeface="Arial"/>
        <a:buChar char="•"/>
        <a:defRPr sz="8800" kern="1200">
          <a:solidFill>
            <a:schemeClr val="tx1"/>
          </a:solidFill>
          <a:latin typeface="+mn-lt"/>
          <a:ea typeface="+mn-ea"/>
          <a:cs typeface="+mn-cs"/>
        </a:defRPr>
      </a:lvl3pPr>
      <a:lvl4pPr marL="5853052" indent="-836150" algn="l" defTabSz="1672300" rtl="0" eaLnBrk="1" latinLnBrk="0" hangingPunct="1">
        <a:spcBef>
          <a:spcPct val="20000"/>
        </a:spcBef>
        <a:buFont typeface="Arial"/>
        <a:buChar char="–"/>
        <a:defRPr sz="7300" kern="1200">
          <a:solidFill>
            <a:schemeClr val="tx1"/>
          </a:solidFill>
          <a:latin typeface="+mn-lt"/>
          <a:ea typeface="+mn-ea"/>
          <a:cs typeface="+mn-cs"/>
        </a:defRPr>
      </a:lvl4pPr>
      <a:lvl5pPr marL="7525352" indent="-836150" algn="l" defTabSz="1672300" rtl="0" eaLnBrk="1" latinLnBrk="0" hangingPunct="1">
        <a:spcBef>
          <a:spcPct val="20000"/>
        </a:spcBef>
        <a:buFont typeface="Arial"/>
        <a:buChar char="»"/>
        <a:defRPr sz="7300" kern="1200">
          <a:solidFill>
            <a:schemeClr val="tx1"/>
          </a:solidFill>
          <a:latin typeface="+mn-lt"/>
          <a:ea typeface="+mn-ea"/>
          <a:cs typeface="+mn-cs"/>
        </a:defRPr>
      </a:lvl5pPr>
      <a:lvl6pPr marL="9197652" indent="-836150" algn="l" defTabSz="1672300" rtl="0" eaLnBrk="1" latinLnBrk="0" hangingPunct="1">
        <a:spcBef>
          <a:spcPct val="20000"/>
        </a:spcBef>
        <a:buFont typeface="Arial"/>
        <a:buChar char="•"/>
        <a:defRPr sz="7300" kern="1200">
          <a:solidFill>
            <a:schemeClr val="tx1"/>
          </a:solidFill>
          <a:latin typeface="+mn-lt"/>
          <a:ea typeface="+mn-ea"/>
          <a:cs typeface="+mn-cs"/>
        </a:defRPr>
      </a:lvl6pPr>
      <a:lvl7pPr marL="10869953" indent="-836150" algn="l" defTabSz="1672300" rtl="0" eaLnBrk="1" latinLnBrk="0" hangingPunct="1">
        <a:spcBef>
          <a:spcPct val="20000"/>
        </a:spcBef>
        <a:buFont typeface="Arial"/>
        <a:buChar char="•"/>
        <a:defRPr sz="7300" kern="1200">
          <a:solidFill>
            <a:schemeClr val="tx1"/>
          </a:solidFill>
          <a:latin typeface="+mn-lt"/>
          <a:ea typeface="+mn-ea"/>
          <a:cs typeface="+mn-cs"/>
        </a:defRPr>
      </a:lvl7pPr>
      <a:lvl8pPr marL="12542253" indent="-836150" algn="l" defTabSz="1672300" rtl="0" eaLnBrk="1" latinLnBrk="0" hangingPunct="1">
        <a:spcBef>
          <a:spcPct val="20000"/>
        </a:spcBef>
        <a:buFont typeface="Arial"/>
        <a:buChar char="•"/>
        <a:defRPr sz="7300" kern="1200">
          <a:solidFill>
            <a:schemeClr val="tx1"/>
          </a:solidFill>
          <a:latin typeface="+mn-lt"/>
          <a:ea typeface="+mn-ea"/>
          <a:cs typeface="+mn-cs"/>
        </a:defRPr>
      </a:lvl8pPr>
      <a:lvl9pPr marL="14214554" indent="-836150" algn="l" defTabSz="1672300" rtl="0" eaLnBrk="1" latinLnBrk="0" hangingPunct="1">
        <a:spcBef>
          <a:spcPct val="20000"/>
        </a:spcBef>
        <a:buFont typeface="Arial"/>
        <a:buChar char="•"/>
        <a:defRPr sz="7300" kern="1200">
          <a:solidFill>
            <a:schemeClr val="tx1"/>
          </a:solidFill>
          <a:latin typeface="+mn-lt"/>
          <a:ea typeface="+mn-ea"/>
          <a:cs typeface="+mn-cs"/>
        </a:defRPr>
      </a:lvl9pPr>
    </p:bodyStyle>
    <p:otherStyle>
      <a:defPPr>
        <a:defRPr lang="en-US"/>
      </a:defPPr>
      <a:lvl1pPr marL="0" algn="l" defTabSz="1672300" rtl="0" eaLnBrk="1" latinLnBrk="0" hangingPunct="1">
        <a:defRPr sz="6600" kern="1200">
          <a:solidFill>
            <a:schemeClr val="tx1"/>
          </a:solidFill>
          <a:latin typeface="+mn-lt"/>
          <a:ea typeface="+mn-ea"/>
          <a:cs typeface="+mn-cs"/>
        </a:defRPr>
      </a:lvl1pPr>
      <a:lvl2pPr marL="1672300" algn="l" defTabSz="1672300" rtl="0" eaLnBrk="1" latinLnBrk="0" hangingPunct="1">
        <a:defRPr sz="6600" kern="1200">
          <a:solidFill>
            <a:schemeClr val="tx1"/>
          </a:solidFill>
          <a:latin typeface="+mn-lt"/>
          <a:ea typeface="+mn-ea"/>
          <a:cs typeface="+mn-cs"/>
        </a:defRPr>
      </a:lvl2pPr>
      <a:lvl3pPr marL="3344601" algn="l" defTabSz="1672300" rtl="0" eaLnBrk="1" latinLnBrk="0" hangingPunct="1">
        <a:defRPr sz="6600" kern="1200">
          <a:solidFill>
            <a:schemeClr val="tx1"/>
          </a:solidFill>
          <a:latin typeface="+mn-lt"/>
          <a:ea typeface="+mn-ea"/>
          <a:cs typeface="+mn-cs"/>
        </a:defRPr>
      </a:lvl3pPr>
      <a:lvl4pPr marL="5016901" algn="l" defTabSz="1672300" rtl="0" eaLnBrk="1" latinLnBrk="0" hangingPunct="1">
        <a:defRPr sz="6600" kern="1200">
          <a:solidFill>
            <a:schemeClr val="tx1"/>
          </a:solidFill>
          <a:latin typeface="+mn-lt"/>
          <a:ea typeface="+mn-ea"/>
          <a:cs typeface="+mn-cs"/>
        </a:defRPr>
      </a:lvl4pPr>
      <a:lvl5pPr marL="6689202" algn="l" defTabSz="1672300" rtl="0" eaLnBrk="1" latinLnBrk="0" hangingPunct="1">
        <a:defRPr sz="6600" kern="1200">
          <a:solidFill>
            <a:schemeClr val="tx1"/>
          </a:solidFill>
          <a:latin typeface="+mn-lt"/>
          <a:ea typeface="+mn-ea"/>
          <a:cs typeface="+mn-cs"/>
        </a:defRPr>
      </a:lvl5pPr>
      <a:lvl6pPr marL="8361502" algn="l" defTabSz="1672300" rtl="0" eaLnBrk="1" latinLnBrk="0" hangingPunct="1">
        <a:defRPr sz="6600" kern="1200">
          <a:solidFill>
            <a:schemeClr val="tx1"/>
          </a:solidFill>
          <a:latin typeface="+mn-lt"/>
          <a:ea typeface="+mn-ea"/>
          <a:cs typeface="+mn-cs"/>
        </a:defRPr>
      </a:lvl6pPr>
      <a:lvl7pPr marL="10033803" algn="l" defTabSz="1672300" rtl="0" eaLnBrk="1" latinLnBrk="0" hangingPunct="1">
        <a:defRPr sz="6600" kern="1200">
          <a:solidFill>
            <a:schemeClr val="tx1"/>
          </a:solidFill>
          <a:latin typeface="+mn-lt"/>
          <a:ea typeface="+mn-ea"/>
          <a:cs typeface="+mn-cs"/>
        </a:defRPr>
      </a:lvl7pPr>
      <a:lvl8pPr marL="11706103" algn="l" defTabSz="1672300" rtl="0" eaLnBrk="1" latinLnBrk="0" hangingPunct="1">
        <a:defRPr sz="6600" kern="1200">
          <a:solidFill>
            <a:schemeClr val="tx1"/>
          </a:solidFill>
          <a:latin typeface="+mn-lt"/>
          <a:ea typeface="+mn-ea"/>
          <a:cs typeface="+mn-cs"/>
        </a:defRPr>
      </a:lvl8pPr>
      <a:lvl9pPr marL="13378404" algn="l" defTabSz="1672300"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2.png"/><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audio" Target="../media/media1.m4a"/><Relationship Id="rId16" Type="http://schemas.openxmlformats.org/officeDocument/2006/relationships/image" Target="../media/image9.png"/><Relationship Id="rId1" Type="http://schemas.microsoft.com/office/2007/relationships/media" Target="../media/media1.m4a"/><Relationship Id="rId6" Type="http://schemas.openxmlformats.org/officeDocument/2006/relationships/image" Target="../media/image1.png"/><Relationship Id="rId11" Type="http://schemas.openxmlformats.org/officeDocument/2006/relationships/image" Target="../media/image4.png"/><Relationship Id="rId5" Type="http://schemas.openxmlformats.org/officeDocument/2006/relationships/slide" Target="slide2.xml"/><Relationship Id="rId15" Type="http://schemas.openxmlformats.org/officeDocument/2006/relationships/image" Target="../media/image8.png"/><Relationship Id="rId10" Type="http://schemas.openxmlformats.org/officeDocument/2006/relationships/slide" Target="slide4.xml"/><Relationship Id="rId4" Type="http://schemas.openxmlformats.org/officeDocument/2006/relationships/notesSlide" Target="../notesSlides/notesSlide1.xml"/><Relationship Id="rId9" Type="http://schemas.openxmlformats.org/officeDocument/2006/relationships/slide" Target="slide3.xml"/><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11.png"/><Relationship Id="rId2" Type="http://schemas.openxmlformats.org/officeDocument/2006/relationships/audio" Target="../media/media2.m4a"/><Relationship Id="rId16" Type="http://schemas.openxmlformats.org/officeDocument/2006/relationships/image" Target="../media/image21.png"/><Relationship Id="rId1" Type="http://schemas.microsoft.com/office/2007/relationships/media" Target="../media/media2.m4a"/><Relationship Id="rId6" Type="http://schemas.openxmlformats.org/officeDocument/2006/relationships/image" Target="../media/image3.png"/><Relationship Id="rId11" Type="http://schemas.openxmlformats.org/officeDocument/2006/relationships/image" Target="../media/image16.png"/><Relationship Id="rId5" Type="http://schemas.openxmlformats.org/officeDocument/2006/relationships/image" Target="../media/image2.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14.pn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11"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 Box 37"/>
          <p:cNvSpPr txBox="1">
            <a:spLocks noChangeArrowheads="1"/>
          </p:cNvSpPr>
          <p:nvPr/>
        </p:nvSpPr>
        <p:spPr bwMode="auto">
          <a:xfrm>
            <a:off x="277779" y="3729614"/>
            <a:ext cx="10691176" cy="531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pPr marL="457200" indent="-457200">
              <a:buFont typeface="Arial"/>
              <a:buChar char="•"/>
            </a:pPr>
            <a:r>
              <a:rPr lang="en-US" sz="2800" dirty="0">
                <a:solidFill>
                  <a:srgbClr val="000000"/>
                </a:solidFill>
                <a:hlinkClick r:id="rId5" action="ppaction://hlinksldjump"/>
              </a:rPr>
              <a:t>Pollinators are a diverse guild of organisms that assist in moving pollen from one plant to another and aiding in the plant's reproduction. </a:t>
            </a:r>
            <a:endParaRPr lang="en-US" sz="2800" dirty="0">
              <a:solidFill>
                <a:srgbClr val="000000"/>
              </a:solidFill>
            </a:endParaRPr>
          </a:p>
          <a:p>
            <a:pPr marL="457200" indent="-457200">
              <a:buFont typeface="Arial"/>
              <a:buChar char="•"/>
            </a:pPr>
            <a:r>
              <a:rPr lang="en-US" sz="2800" dirty="0">
                <a:solidFill>
                  <a:srgbClr val="000000"/>
                </a:solidFill>
              </a:rPr>
              <a:t>Pollinators interact with their habitats in different ways and are influenced by their surroundings in different ways. </a:t>
            </a:r>
          </a:p>
          <a:p>
            <a:pPr marL="457200" indent="-457200">
              <a:buFont typeface="Arial"/>
              <a:buChar char="•"/>
            </a:pPr>
            <a:r>
              <a:rPr lang="en-US" sz="2800" dirty="0">
                <a:solidFill>
                  <a:srgbClr val="000000"/>
                </a:solidFill>
              </a:rPr>
              <a:t>Pollinators are under threat from human activities such as land use changes, pesticide use, and climate change. </a:t>
            </a:r>
          </a:p>
          <a:p>
            <a:pPr marL="457200" indent="-457200">
              <a:buFont typeface="Arial"/>
              <a:buChar char="•"/>
            </a:pPr>
            <a:r>
              <a:rPr lang="en-US" sz="2800" dirty="0">
                <a:solidFill>
                  <a:srgbClr val="000000"/>
                </a:solidFill>
              </a:rPr>
              <a:t>Combined with the lack of information of the pollinators of this region, this creates a precarious situation for conservation. </a:t>
            </a:r>
          </a:p>
          <a:p>
            <a:r>
              <a:rPr lang="en-US" sz="2800" b="1" dirty="0">
                <a:solidFill>
                  <a:srgbClr val="000000"/>
                </a:solidFill>
              </a:rPr>
              <a:t>This project aims increase knowledge of pollinators by determining the species of this area as well as what habitat variables they interact with.</a:t>
            </a:r>
          </a:p>
        </p:txBody>
      </p:sp>
      <p:sp>
        <p:nvSpPr>
          <p:cNvPr id="81" name="Text Box 142"/>
          <p:cNvSpPr txBox="1">
            <a:spLocks noChangeArrowheads="1"/>
          </p:cNvSpPr>
          <p:nvPr/>
        </p:nvSpPr>
        <p:spPr bwMode="auto">
          <a:xfrm>
            <a:off x="11818834" y="18612850"/>
            <a:ext cx="279677" cy="396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pPr eaLnBrk="1" hangingPunct="1"/>
            <a:endParaRPr lang="en-US" sz="1600"/>
          </a:p>
        </p:txBody>
      </p:sp>
      <p:sp>
        <p:nvSpPr>
          <p:cNvPr id="4" name="Rectangle 3"/>
          <p:cNvSpPr/>
          <p:nvPr/>
        </p:nvSpPr>
        <p:spPr>
          <a:xfrm>
            <a:off x="119921" y="141445"/>
            <a:ext cx="37323170" cy="2796654"/>
          </a:xfrm>
          <a:prstGeom prst="rect">
            <a:avLst/>
          </a:prstGeom>
          <a:solidFill>
            <a:schemeClr val="bg1"/>
          </a:solid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0" b="1" dirty="0">
                <a:solidFill>
                  <a:schemeClr val="tx1"/>
                </a:solidFill>
              </a:rPr>
              <a:t>Pollinators in the </a:t>
            </a:r>
            <a:r>
              <a:rPr lang="en-US" sz="6000" b="1" dirty="0" err="1">
                <a:solidFill>
                  <a:schemeClr val="tx1"/>
                </a:solidFill>
              </a:rPr>
              <a:t>Chihuahuan</a:t>
            </a:r>
            <a:r>
              <a:rPr lang="en-US" sz="6000" b="1" dirty="0">
                <a:solidFill>
                  <a:schemeClr val="tx1"/>
                </a:solidFill>
              </a:rPr>
              <a:t> Desert: Broadening Our Understanding</a:t>
            </a:r>
          </a:p>
          <a:p>
            <a:pPr algn="ctr"/>
            <a:r>
              <a:rPr lang="en-US" sz="4500" b="1" dirty="0">
                <a:solidFill>
                  <a:schemeClr val="tx1"/>
                </a:solidFill>
              </a:rPr>
              <a:t>Matthew Tryc</a:t>
            </a:r>
            <a:r>
              <a:rPr lang="en-US" sz="4500" b="1" baseline="30000" dirty="0">
                <a:solidFill>
                  <a:schemeClr val="tx1"/>
                </a:solidFill>
              </a:rPr>
              <a:t>1</a:t>
            </a:r>
            <a:r>
              <a:rPr lang="en-US" sz="4500" b="1" dirty="0">
                <a:solidFill>
                  <a:schemeClr val="tx1"/>
                </a:solidFill>
              </a:rPr>
              <a:t> and Scott Ferrenberg</a:t>
            </a:r>
            <a:r>
              <a:rPr lang="en-US" sz="4500" b="1" baseline="30000" dirty="0">
                <a:solidFill>
                  <a:schemeClr val="tx1"/>
                </a:solidFill>
              </a:rPr>
              <a:t>1</a:t>
            </a:r>
            <a:endParaRPr lang="en-US" sz="4500" b="1" dirty="0">
              <a:solidFill>
                <a:schemeClr val="tx1"/>
              </a:solidFill>
            </a:endParaRPr>
          </a:p>
          <a:p>
            <a:pPr algn="ctr"/>
            <a:r>
              <a:rPr lang="en-US" sz="3200" baseline="30000" dirty="0">
                <a:solidFill>
                  <a:srgbClr val="000000"/>
                </a:solidFill>
                <a:ea typeface="Times New Roman" panose="02020603050405020304" pitchFamily="18" charset="0"/>
                <a:cs typeface="Times New Roman" panose="02020603050405020304" pitchFamily="18" charset="0"/>
              </a:rPr>
              <a:t>1</a:t>
            </a:r>
            <a:r>
              <a:rPr lang="en-US" sz="3200" dirty="0">
                <a:solidFill>
                  <a:srgbClr val="000000"/>
                </a:solidFill>
                <a:ea typeface="Times New Roman" panose="02020603050405020304" pitchFamily="18" charset="0"/>
                <a:cs typeface="Times New Roman" panose="02020603050405020304" pitchFamily="18" charset="0"/>
              </a:rPr>
              <a:t>Department of Biology New Mexico State University</a:t>
            </a:r>
            <a:endParaRPr lang="en-US" sz="2800" dirty="0">
              <a:ea typeface="Calibri" panose="020F0502020204030204" pitchFamily="34" charset="0"/>
              <a:cs typeface="Times New Roman" panose="02020603050405020304" pitchFamily="18" charset="0"/>
            </a:endParaRPr>
          </a:p>
        </p:txBody>
      </p:sp>
      <p:sp>
        <p:nvSpPr>
          <p:cNvPr id="5" name="Rectangle 4"/>
          <p:cNvSpPr/>
          <p:nvPr/>
        </p:nvSpPr>
        <p:spPr>
          <a:xfrm>
            <a:off x="128238" y="2857196"/>
            <a:ext cx="37206936" cy="731520"/>
          </a:xfrm>
          <a:prstGeom prst="rect">
            <a:avLst/>
          </a:prstGeom>
          <a:solidFill>
            <a:schemeClr val="tx2">
              <a:lumMod val="75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5000" dirty="0"/>
              <a:t> Introduction						Methods &amp; Objectives</a:t>
            </a:r>
          </a:p>
        </p:txBody>
      </p:sp>
      <p:sp>
        <p:nvSpPr>
          <p:cNvPr id="98" name="TextBox 3"/>
          <p:cNvSpPr txBox="1">
            <a:spLocks noChangeArrowheads="1"/>
          </p:cNvSpPr>
          <p:nvPr/>
        </p:nvSpPr>
        <p:spPr bwMode="auto">
          <a:xfrm>
            <a:off x="222879" y="17866442"/>
            <a:ext cx="22049292" cy="29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eaLnBrk="0" hangingPunct="0">
              <a:defRPr sz="300">
                <a:solidFill>
                  <a:schemeClr val="tx1"/>
                </a:solidFill>
                <a:latin typeface="Arial" charset="0"/>
                <a:ea typeface="ＭＳ Ｐゴシック" charset="0"/>
                <a:cs typeface="ＭＳ Ｐゴシック" charset="0"/>
              </a:defRPr>
            </a:lvl1pPr>
            <a:lvl2pPr marL="742950" indent="-285750" eaLnBrk="0" hangingPunct="0">
              <a:defRPr sz="300">
                <a:solidFill>
                  <a:schemeClr val="tx1"/>
                </a:solidFill>
                <a:latin typeface="Arial" charset="0"/>
                <a:ea typeface="ＭＳ Ｐゴシック" charset="0"/>
              </a:defRPr>
            </a:lvl2pPr>
            <a:lvl3pPr marL="1143000" indent="-228600" eaLnBrk="0" hangingPunct="0">
              <a:defRPr sz="300">
                <a:solidFill>
                  <a:schemeClr val="tx1"/>
                </a:solidFill>
                <a:latin typeface="Arial" charset="0"/>
                <a:ea typeface="ＭＳ Ｐゴシック" charset="0"/>
              </a:defRPr>
            </a:lvl3pPr>
            <a:lvl4pPr marL="1600200" indent="-228600" eaLnBrk="0" hangingPunct="0">
              <a:defRPr sz="300">
                <a:solidFill>
                  <a:schemeClr val="tx1"/>
                </a:solidFill>
                <a:latin typeface="Arial" charset="0"/>
                <a:ea typeface="ＭＳ Ｐゴシック" charset="0"/>
              </a:defRPr>
            </a:lvl4pPr>
            <a:lvl5pPr marL="2057400" indent="-228600" eaLnBrk="0" hangingPunct="0">
              <a:defRPr sz="300">
                <a:solidFill>
                  <a:schemeClr val="tx1"/>
                </a:solidFill>
                <a:latin typeface="Arial" charset="0"/>
                <a:ea typeface="ＭＳ Ｐゴシック" charset="0"/>
              </a:defRPr>
            </a:lvl5pPr>
            <a:lvl6pPr marL="2514600" indent="-228600" eaLnBrk="0" fontAlgn="base" hangingPunct="0">
              <a:spcBef>
                <a:spcPct val="0"/>
              </a:spcBef>
              <a:spcAft>
                <a:spcPct val="0"/>
              </a:spcAft>
              <a:defRPr sz="300">
                <a:solidFill>
                  <a:schemeClr val="tx1"/>
                </a:solidFill>
                <a:latin typeface="Arial" charset="0"/>
                <a:ea typeface="ＭＳ Ｐゴシック" charset="0"/>
              </a:defRPr>
            </a:lvl6pPr>
            <a:lvl7pPr marL="2971800" indent="-228600" eaLnBrk="0" fontAlgn="base" hangingPunct="0">
              <a:spcBef>
                <a:spcPct val="0"/>
              </a:spcBef>
              <a:spcAft>
                <a:spcPct val="0"/>
              </a:spcAft>
              <a:defRPr sz="300">
                <a:solidFill>
                  <a:schemeClr val="tx1"/>
                </a:solidFill>
                <a:latin typeface="Arial" charset="0"/>
                <a:ea typeface="ＭＳ Ｐゴシック" charset="0"/>
              </a:defRPr>
            </a:lvl7pPr>
            <a:lvl8pPr marL="3429000" indent="-228600" eaLnBrk="0" fontAlgn="base" hangingPunct="0">
              <a:spcBef>
                <a:spcPct val="0"/>
              </a:spcBef>
              <a:spcAft>
                <a:spcPct val="0"/>
              </a:spcAft>
              <a:defRPr sz="300">
                <a:solidFill>
                  <a:schemeClr val="tx1"/>
                </a:solidFill>
                <a:latin typeface="Arial" charset="0"/>
                <a:ea typeface="ＭＳ Ｐゴシック" charset="0"/>
              </a:defRPr>
            </a:lvl8pPr>
            <a:lvl9pPr marL="3886200" indent="-228600" eaLnBrk="0" fontAlgn="base" hangingPunct="0">
              <a:spcBef>
                <a:spcPct val="0"/>
              </a:spcBef>
              <a:spcAft>
                <a:spcPct val="0"/>
              </a:spcAft>
              <a:defRPr sz="300">
                <a:solidFill>
                  <a:schemeClr val="tx1"/>
                </a:solidFill>
                <a:latin typeface="Arial" charset="0"/>
                <a:ea typeface="ＭＳ Ｐゴシック" charset="0"/>
              </a:defRPr>
            </a:lvl9pPr>
          </a:lstStyle>
          <a:p>
            <a:pPr lvl="0">
              <a:buSzPct val="25000"/>
            </a:pPr>
            <a:r>
              <a:rPr lang="en-US" sz="2800" dirty="0">
                <a:latin typeface="Arial"/>
                <a:ea typeface="Arial"/>
                <a:cs typeface="Arial"/>
                <a:sym typeface="Arial"/>
              </a:rPr>
              <a:t>There seems to be some association between the cover of Creosote and Honey Mesquite and the number of pollinators visiting the sites. However, this is only preliminary as there are four more sampling periods (three before and one after) these two sampling periods. The differences between these periods may be enough to disrupt these patterns and could reveal a stronger relationship with time. Going forward, there is a tremendous amount of data that remains to be analyzed with regards to temperature, temporal (day length, average day temperatures, average night temperatures, </a:t>
            </a:r>
            <a:r>
              <a:rPr lang="en-US" sz="2800" dirty="0" err="1">
                <a:latin typeface="Arial"/>
                <a:ea typeface="Arial"/>
                <a:cs typeface="Arial"/>
                <a:sym typeface="Arial"/>
              </a:rPr>
              <a:t>etc</a:t>
            </a:r>
            <a:r>
              <a:rPr lang="en-US" sz="2800" dirty="0">
                <a:latin typeface="Arial"/>
                <a:ea typeface="Arial"/>
                <a:cs typeface="Arial"/>
                <a:sym typeface="Arial"/>
              </a:rPr>
              <a:t>), and flowering data. Additionally, there is more to be done with identifying the pinned insects and modeling their diversity and individual statistics.</a:t>
            </a:r>
          </a:p>
        </p:txBody>
      </p:sp>
      <p:sp>
        <p:nvSpPr>
          <p:cNvPr id="99" name="Text Box 37"/>
          <p:cNvSpPr txBox="1">
            <a:spLocks noChangeArrowheads="1"/>
          </p:cNvSpPr>
          <p:nvPr/>
        </p:nvSpPr>
        <p:spPr bwMode="auto">
          <a:xfrm>
            <a:off x="11378463" y="3722004"/>
            <a:ext cx="14803513" cy="6173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800" u="sng" dirty="0">
                <a:solidFill>
                  <a:srgbClr val="000000"/>
                </a:solidFill>
              </a:rPr>
              <a:t>Pollinator Trapping</a:t>
            </a:r>
          </a:p>
          <a:p>
            <a:pPr marL="457200" indent="-457200">
              <a:buFont typeface="Arial"/>
              <a:buChar char="•"/>
            </a:pPr>
            <a:r>
              <a:rPr lang="en-US" sz="2800" dirty="0">
                <a:solidFill>
                  <a:srgbClr val="000000"/>
                </a:solidFill>
              </a:rPr>
              <a:t>Three types of sites, classified based on dominant cover type: Creosote, Mesquite, or Co-dominant stands (three each)</a:t>
            </a:r>
          </a:p>
          <a:p>
            <a:pPr marL="457200" indent="-457200">
              <a:buFont typeface="Arial"/>
              <a:buChar char="•"/>
            </a:pPr>
            <a:r>
              <a:rPr lang="en-US" sz="2800" dirty="0">
                <a:solidFill>
                  <a:srgbClr val="000000"/>
                </a:solidFill>
              </a:rPr>
              <a:t>Collecting data on shrub density and flowers within each transect</a:t>
            </a:r>
          </a:p>
          <a:p>
            <a:pPr marL="457200" indent="-457200">
              <a:buFont typeface="Arial"/>
              <a:buChar char="•"/>
            </a:pPr>
            <a:r>
              <a:rPr lang="en-US" sz="2800" dirty="0">
                <a:solidFill>
                  <a:srgbClr val="000000"/>
                </a:solidFill>
              </a:rPr>
              <a:t>HOBO Temperature Sensors were placed within each plot</a:t>
            </a:r>
          </a:p>
          <a:p>
            <a:pPr marL="457200" indent="-457200">
              <a:buFont typeface="Arial"/>
              <a:buChar char="•"/>
            </a:pPr>
            <a:r>
              <a:rPr lang="en-US" sz="2800" dirty="0">
                <a:solidFill>
                  <a:srgbClr val="000000"/>
                </a:solidFill>
              </a:rPr>
              <a:t>Two blue vane traps (BVT’s)(Fig. 2) were placed on either end of the transects</a:t>
            </a:r>
          </a:p>
          <a:p>
            <a:r>
              <a:rPr lang="en-US" sz="2800" u="sng" dirty="0">
                <a:solidFill>
                  <a:srgbClr val="000000"/>
                </a:solidFill>
              </a:rPr>
              <a:t>Sample Processing</a:t>
            </a:r>
          </a:p>
          <a:p>
            <a:pPr marL="457200" indent="-457200">
              <a:buFont typeface="Arial" panose="020B0604020202020204" pitchFamily="34" charset="0"/>
              <a:buChar char="•"/>
            </a:pPr>
            <a:r>
              <a:rPr lang="en-US" sz="2800" dirty="0">
                <a:solidFill>
                  <a:srgbClr val="000000"/>
                </a:solidFill>
              </a:rPr>
              <a:t>Samples from the BVT’s were put in alcohol and sorted in the lab</a:t>
            </a:r>
          </a:p>
          <a:p>
            <a:pPr marL="457200" indent="-457200">
              <a:buFont typeface="Arial" panose="020B0604020202020204" pitchFamily="34" charset="0"/>
              <a:buChar char="•"/>
            </a:pPr>
            <a:r>
              <a:rPr lang="en-US" sz="2800" dirty="0">
                <a:solidFill>
                  <a:srgbClr val="000000"/>
                </a:solidFill>
              </a:rPr>
              <a:t>The sorted pollinators were pinned and labeled with numbers corresponding to a database</a:t>
            </a:r>
          </a:p>
          <a:p>
            <a:pPr marL="457200" indent="-457200">
              <a:buFont typeface="Arial" panose="020B0604020202020204" pitchFamily="34" charset="0"/>
              <a:buChar char="•"/>
            </a:pPr>
            <a:r>
              <a:rPr lang="en-US" sz="2800" dirty="0">
                <a:solidFill>
                  <a:srgbClr val="000000"/>
                </a:solidFill>
              </a:rPr>
              <a:t>Specimens were identified to order for this project, but will be identified to further levels in the future</a:t>
            </a:r>
          </a:p>
          <a:p>
            <a:endParaRPr lang="en-US" sz="2800" dirty="0">
              <a:solidFill>
                <a:srgbClr val="000000"/>
              </a:solidFill>
            </a:endParaRPr>
          </a:p>
          <a:p>
            <a:endParaRPr lang="en-US" sz="2800" dirty="0">
              <a:solidFill>
                <a:srgbClr val="000000"/>
              </a:solidFill>
            </a:endParaRPr>
          </a:p>
        </p:txBody>
      </p:sp>
      <p:sp>
        <p:nvSpPr>
          <p:cNvPr id="100" name="Rectangle 99"/>
          <p:cNvSpPr/>
          <p:nvPr/>
        </p:nvSpPr>
        <p:spPr>
          <a:xfrm>
            <a:off x="168811" y="9181415"/>
            <a:ext cx="37206936" cy="731520"/>
          </a:xfrm>
          <a:prstGeom prst="rect">
            <a:avLst/>
          </a:prstGeom>
          <a:solidFill>
            <a:schemeClr val="tx2">
              <a:lumMod val="75000"/>
            </a:schemeClr>
          </a:solidFill>
          <a:ln>
            <a:solidFill>
              <a:srgbClr val="4E8F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5000" dirty="0"/>
              <a:t>Preliminary Results									</a:t>
            </a:r>
            <a:endParaRPr lang="en-US" sz="4000" dirty="0"/>
          </a:p>
        </p:txBody>
      </p:sp>
      <p:cxnSp>
        <p:nvCxnSpPr>
          <p:cNvPr id="9" name="Straight Connector 8"/>
          <p:cNvCxnSpPr/>
          <p:nvPr/>
        </p:nvCxnSpPr>
        <p:spPr>
          <a:xfrm>
            <a:off x="11112525" y="3584625"/>
            <a:ext cx="14288" cy="5600882"/>
          </a:xfrm>
          <a:prstGeom prst="line">
            <a:avLst/>
          </a:prstGeom>
          <a:ln>
            <a:solidFill>
              <a:schemeClr val="tx2">
                <a:lumMod val="75000"/>
              </a:schemeClr>
            </a:solidFill>
          </a:ln>
        </p:spPr>
        <p:style>
          <a:lnRef idx="2">
            <a:schemeClr val="accent1"/>
          </a:lnRef>
          <a:fillRef idx="0">
            <a:schemeClr val="accent1"/>
          </a:fillRef>
          <a:effectRef idx="1">
            <a:schemeClr val="accent1"/>
          </a:effectRef>
          <a:fontRef idx="minor">
            <a:schemeClr val="tx1"/>
          </a:fontRef>
        </p:style>
      </p:cxnSp>
      <p:sp>
        <p:nvSpPr>
          <p:cNvPr id="101" name="Rectangle 100"/>
          <p:cNvSpPr/>
          <p:nvPr/>
        </p:nvSpPr>
        <p:spPr>
          <a:xfrm>
            <a:off x="128238" y="17051146"/>
            <a:ext cx="37206936" cy="731520"/>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5000" dirty="0"/>
              <a:t> Conclusions													References &amp; Acknowledgements</a:t>
            </a:r>
          </a:p>
        </p:txBody>
      </p:sp>
      <p:cxnSp>
        <p:nvCxnSpPr>
          <p:cNvPr id="102" name="Straight Connector 101"/>
          <p:cNvCxnSpPr/>
          <p:nvPr/>
        </p:nvCxnSpPr>
        <p:spPr>
          <a:xfrm>
            <a:off x="22410299" y="17782666"/>
            <a:ext cx="0" cy="3029078"/>
          </a:xfrm>
          <a:prstGeom prst="line">
            <a:avLst/>
          </a:prstGeom>
          <a:ln>
            <a:solidFill>
              <a:schemeClr val="tx2">
                <a:lumMod val="75000"/>
              </a:schemeClr>
            </a:solidFill>
          </a:ln>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119921" y="104931"/>
            <a:ext cx="37314852" cy="20821338"/>
          </a:xfrm>
          <a:prstGeom prst="rect">
            <a:avLst/>
          </a:prstGeom>
          <a:noFill/>
          <a:ln w="254000">
            <a:solidFill>
              <a:srgbClr val="000000"/>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TextBox 3"/>
          <p:cNvSpPr txBox="1">
            <a:spLocks noChangeArrowheads="1"/>
          </p:cNvSpPr>
          <p:nvPr/>
        </p:nvSpPr>
        <p:spPr bwMode="auto">
          <a:xfrm>
            <a:off x="22272170" y="17686413"/>
            <a:ext cx="14968363" cy="296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eaLnBrk="0" hangingPunct="0">
              <a:defRPr sz="300">
                <a:solidFill>
                  <a:schemeClr val="tx1"/>
                </a:solidFill>
                <a:latin typeface="Arial" charset="0"/>
                <a:ea typeface="ＭＳ Ｐゴシック" charset="0"/>
                <a:cs typeface="ＭＳ Ｐゴシック" charset="0"/>
              </a:defRPr>
            </a:lvl1pPr>
            <a:lvl2pPr marL="742950" indent="-285750" eaLnBrk="0" hangingPunct="0">
              <a:defRPr sz="300">
                <a:solidFill>
                  <a:schemeClr val="tx1"/>
                </a:solidFill>
                <a:latin typeface="Arial" charset="0"/>
                <a:ea typeface="ＭＳ Ｐゴシック" charset="0"/>
              </a:defRPr>
            </a:lvl2pPr>
            <a:lvl3pPr marL="1143000" indent="-228600" eaLnBrk="0" hangingPunct="0">
              <a:defRPr sz="300">
                <a:solidFill>
                  <a:schemeClr val="tx1"/>
                </a:solidFill>
                <a:latin typeface="Arial" charset="0"/>
                <a:ea typeface="ＭＳ Ｐゴシック" charset="0"/>
              </a:defRPr>
            </a:lvl3pPr>
            <a:lvl4pPr marL="1600200" indent="-228600" eaLnBrk="0" hangingPunct="0">
              <a:defRPr sz="300">
                <a:solidFill>
                  <a:schemeClr val="tx1"/>
                </a:solidFill>
                <a:latin typeface="Arial" charset="0"/>
                <a:ea typeface="ＭＳ Ｐゴシック" charset="0"/>
              </a:defRPr>
            </a:lvl4pPr>
            <a:lvl5pPr marL="2057400" indent="-228600" eaLnBrk="0" hangingPunct="0">
              <a:defRPr sz="300">
                <a:solidFill>
                  <a:schemeClr val="tx1"/>
                </a:solidFill>
                <a:latin typeface="Arial" charset="0"/>
                <a:ea typeface="ＭＳ Ｐゴシック" charset="0"/>
              </a:defRPr>
            </a:lvl5pPr>
            <a:lvl6pPr marL="2514600" indent="-228600" eaLnBrk="0" fontAlgn="base" hangingPunct="0">
              <a:spcBef>
                <a:spcPct val="0"/>
              </a:spcBef>
              <a:spcAft>
                <a:spcPct val="0"/>
              </a:spcAft>
              <a:defRPr sz="300">
                <a:solidFill>
                  <a:schemeClr val="tx1"/>
                </a:solidFill>
                <a:latin typeface="Arial" charset="0"/>
                <a:ea typeface="ＭＳ Ｐゴシック" charset="0"/>
              </a:defRPr>
            </a:lvl6pPr>
            <a:lvl7pPr marL="2971800" indent="-228600" eaLnBrk="0" fontAlgn="base" hangingPunct="0">
              <a:spcBef>
                <a:spcPct val="0"/>
              </a:spcBef>
              <a:spcAft>
                <a:spcPct val="0"/>
              </a:spcAft>
              <a:defRPr sz="300">
                <a:solidFill>
                  <a:schemeClr val="tx1"/>
                </a:solidFill>
                <a:latin typeface="Arial" charset="0"/>
                <a:ea typeface="ＭＳ Ｐゴシック" charset="0"/>
              </a:defRPr>
            </a:lvl7pPr>
            <a:lvl8pPr marL="3429000" indent="-228600" eaLnBrk="0" fontAlgn="base" hangingPunct="0">
              <a:spcBef>
                <a:spcPct val="0"/>
              </a:spcBef>
              <a:spcAft>
                <a:spcPct val="0"/>
              </a:spcAft>
              <a:defRPr sz="300">
                <a:solidFill>
                  <a:schemeClr val="tx1"/>
                </a:solidFill>
                <a:latin typeface="Arial" charset="0"/>
                <a:ea typeface="ＭＳ Ｐゴシック" charset="0"/>
              </a:defRPr>
            </a:lvl8pPr>
            <a:lvl9pPr marL="3886200" indent="-228600" eaLnBrk="0" fontAlgn="base" hangingPunct="0">
              <a:spcBef>
                <a:spcPct val="0"/>
              </a:spcBef>
              <a:spcAft>
                <a:spcPct val="0"/>
              </a:spcAft>
              <a:defRPr sz="300">
                <a:solidFill>
                  <a:schemeClr val="tx1"/>
                </a:solidFill>
                <a:latin typeface="Arial" charset="0"/>
                <a:ea typeface="ＭＳ Ｐゴシック" charset="0"/>
              </a:defRPr>
            </a:lvl9pPr>
          </a:lstStyle>
          <a:p>
            <a:pPr lvl="0">
              <a:buSzPct val="25000"/>
            </a:pPr>
            <a:r>
              <a:rPr lang="en-US" sz="2800" dirty="0">
                <a:latin typeface="Arial"/>
                <a:ea typeface="Arial"/>
                <a:cs typeface="Arial"/>
                <a:sym typeface="Arial"/>
              </a:rPr>
              <a:t>Thanks to Steven Lee and Megan </a:t>
            </a:r>
            <a:r>
              <a:rPr lang="en-US" sz="2800" dirty="0" err="1">
                <a:latin typeface="Arial"/>
                <a:ea typeface="Arial"/>
                <a:cs typeface="Arial"/>
                <a:sym typeface="Arial"/>
              </a:rPr>
              <a:t>Rabinowich</a:t>
            </a:r>
            <a:r>
              <a:rPr lang="en-US" sz="2800" dirty="0">
                <a:latin typeface="Arial"/>
                <a:ea typeface="Arial"/>
                <a:cs typeface="Arial"/>
                <a:sym typeface="Arial"/>
              </a:rPr>
              <a:t> for helping me get to my field sites and Milda </a:t>
            </a:r>
            <a:r>
              <a:rPr lang="en-US" sz="2800" dirty="0" err="1">
                <a:latin typeface="Arial"/>
                <a:ea typeface="Arial"/>
                <a:cs typeface="Arial"/>
                <a:sym typeface="Arial"/>
              </a:rPr>
              <a:t>Kristupatis</a:t>
            </a:r>
            <a:r>
              <a:rPr lang="en-US" sz="2800" dirty="0">
                <a:latin typeface="Arial"/>
                <a:ea typeface="Arial"/>
                <a:cs typeface="Arial"/>
                <a:sym typeface="Arial"/>
              </a:rPr>
              <a:t> for the idea of using blue vane traps</a:t>
            </a:r>
          </a:p>
          <a:p>
            <a:pPr lvl="0">
              <a:buSzPct val="25000"/>
            </a:pPr>
            <a:r>
              <a:rPr lang="en-US" sz="2800" b="1" dirty="0">
                <a:latin typeface="Arial"/>
                <a:ea typeface="Arial"/>
                <a:cs typeface="Arial"/>
                <a:sym typeface="Arial"/>
              </a:rPr>
              <a:t>References</a:t>
            </a:r>
          </a:p>
          <a:p>
            <a:pPr marL="457200" lvl="0" indent="-457200">
              <a:buSzPct val="25000"/>
              <a:buFont typeface="Arial" charset="0"/>
              <a:buChar char="•"/>
            </a:pPr>
            <a:r>
              <a:rPr lang="en-US" sz="2800" dirty="0">
                <a:latin typeface="Arial"/>
                <a:ea typeface="Arial"/>
                <a:cs typeface="Arial"/>
                <a:sym typeface="Arial"/>
              </a:rPr>
              <a:t>Burdine, J.D., </a:t>
            </a:r>
            <a:r>
              <a:rPr lang="en-US" sz="2800" dirty="0" err="1">
                <a:latin typeface="Arial"/>
                <a:ea typeface="Arial"/>
                <a:cs typeface="Arial"/>
                <a:sym typeface="Arial"/>
              </a:rPr>
              <a:t>McCluney</a:t>
            </a:r>
            <a:r>
              <a:rPr lang="en-US" sz="2800" dirty="0">
                <a:latin typeface="Arial"/>
                <a:ea typeface="Arial"/>
                <a:cs typeface="Arial"/>
                <a:sym typeface="Arial"/>
              </a:rPr>
              <a:t>, K.E. Sci Rep 9, 1643 (2019). </a:t>
            </a:r>
          </a:p>
          <a:p>
            <a:pPr marL="457200" lvl="0" indent="-457200">
              <a:buSzPct val="25000"/>
              <a:buFont typeface="Arial" charset="0"/>
              <a:buChar char="•"/>
            </a:pPr>
            <a:r>
              <a:rPr lang="de-DE" sz="2800" dirty="0">
                <a:latin typeface="Arial"/>
                <a:ea typeface="Arial"/>
                <a:cs typeface="Arial"/>
                <a:sym typeface="Arial"/>
              </a:rPr>
              <a:t>Hall, M.A., Reboud</a:t>
            </a:r>
            <a:r>
              <a:rPr lang="en-US" sz="2800" dirty="0">
                <a:latin typeface="Arial"/>
                <a:ea typeface="Arial"/>
                <a:cs typeface="Arial"/>
                <a:sym typeface="Arial"/>
              </a:rPr>
              <a:t> E.L. Austral Entomology, 4 58 (2019)</a:t>
            </a:r>
          </a:p>
          <a:p>
            <a:pPr marL="457200" lvl="0" indent="-457200">
              <a:buSzPct val="25000"/>
              <a:buFont typeface="Arial" charset="0"/>
              <a:buChar char="•"/>
            </a:pPr>
            <a:r>
              <a:rPr lang="en-US" sz="2800" dirty="0">
                <a:latin typeface="Arial"/>
                <a:ea typeface="Arial"/>
                <a:cs typeface="Arial"/>
                <a:sym typeface="Arial"/>
              </a:rPr>
              <a:t>Hall, M. A.. Agricultural And Forest Entomology 4, 20 (2018)</a:t>
            </a:r>
          </a:p>
        </p:txBody>
      </p:sp>
      <p:pic>
        <p:nvPicPr>
          <p:cNvPr id="3" name="Picture 2" descr="A picture containing drawing, food&#10;&#10;Description automatically generated">
            <a:extLst>
              <a:ext uri="{FF2B5EF4-FFF2-40B4-BE49-F238E27FC236}">
                <a16:creationId xmlns:a16="http://schemas.microsoft.com/office/drawing/2014/main" id="{019D0C2E-7E01-AD40-9A74-C45BD277B681}"/>
              </a:ext>
            </a:extLst>
          </p:cNvPr>
          <p:cNvPicPr>
            <a:picLocks noChangeAspect="1"/>
          </p:cNvPicPr>
          <p:nvPr/>
        </p:nvPicPr>
        <p:blipFill rotWithShape="1">
          <a:blip r:embed="rId6"/>
          <a:srcRect l="13628" t="5489" r="6929" b="15190"/>
          <a:stretch/>
        </p:blipFill>
        <p:spPr>
          <a:xfrm>
            <a:off x="277779" y="248765"/>
            <a:ext cx="7516392" cy="2347173"/>
          </a:xfrm>
          <a:prstGeom prst="rect">
            <a:avLst/>
          </a:prstGeom>
        </p:spPr>
      </p:pic>
      <p:pic>
        <p:nvPicPr>
          <p:cNvPr id="2" name="Picture 1">
            <a:extLst>
              <a:ext uri="{FF2B5EF4-FFF2-40B4-BE49-F238E27FC236}">
                <a16:creationId xmlns:a16="http://schemas.microsoft.com/office/drawing/2014/main" id="{26B94F74-4C9F-4FCE-AEF6-94FB52D6C17E}"/>
              </a:ext>
            </a:extLst>
          </p:cNvPr>
          <p:cNvPicPr>
            <a:picLocks noChangeAspect="1"/>
          </p:cNvPicPr>
          <p:nvPr/>
        </p:nvPicPr>
        <p:blipFill>
          <a:blip r:embed="rId7"/>
          <a:stretch>
            <a:fillRect/>
          </a:stretch>
        </p:blipFill>
        <p:spPr>
          <a:xfrm>
            <a:off x="34605133" y="404455"/>
            <a:ext cx="2407897" cy="2295417"/>
          </a:xfrm>
          <a:prstGeom prst="rect">
            <a:avLst/>
          </a:prstGeom>
        </p:spPr>
      </p:pic>
      <p:pic>
        <p:nvPicPr>
          <p:cNvPr id="1111" name="Picture 87" descr="Pollination Nation REU – ICE Network Fargo">
            <a:extLst>
              <a:ext uri="{FF2B5EF4-FFF2-40B4-BE49-F238E27FC236}">
                <a16:creationId xmlns:a16="http://schemas.microsoft.com/office/drawing/2014/main" id="{D6A808C8-3B31-4929-9E9C-E2F38B213E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970111" y="451760"/>
            <a:ext cx="3241870" cy="2347174"/>
          </a:xfrm>
          <a:prstGeom prst="rect">
            <a:avLst/>
          </a:prstGeom>
          <a:noFill/>
          <a:extLst>
            <a:ext uri="{909E8E84-426E-40DD-AFC4-6F175D3DCCD1}">
              <a14:hiddenFill xmlns:a14="http://schemas.microsoft.com/office/drawing/2010/main">
                <a:solidFill>
                  <a:srgbClr val="FFFFFF"/>
                </a:solidFill>
              </a14:hiddenFill>
            </a:ext>
          </a:extLst>
        </p:spPr>
      </p:pic>
      <p:sp>
        <p:nvSpPr>
          <p:cNvPr id="48" name="Text Box 37">
            <a:extLst>
              <a:ext uri="{FF2B5EF4-FFF2-40B4-BE49-F238E27FC236}">
                <a16:creationId xmlns:a16="http://schemas.microsoft.com/office/drawing/2014/main" id="{44C84A54-D635-45BC-A567-DC80A551AB63}"/>
              </a:ext>
            </a:extLst>
          </p:cNvPr>
          <p:cNvSpPr txBox="1">
            <a:spLocks noChangeArrowheads="1"/>
          </p:cNvSpPr>
          <p:nvPr/>
        </p:nvSpPr>
        <p:spPr bwMode="auto">
          <a:xfrm>
            <a:off x="26204581" y="8599965"/>
            <a:ext cx="16910766" cy="571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800" dirty="0">
                <a:solidFill>
                  <a:srgbClr val="000000"/>
                </a:solidFill>
                <a:hlinkClick r:id="rId9" action="ppaction://hlinksldjump"/>
              </a:rPr>
              <a:t>Fig</a:t>
            </a:r>
            <a:r>
              <a:rPr lang="en-US" sz="2800" dirty="0">
                <a:solidFill>
                  <a:srgbClr val="000000"/>
                </a:solidFill>
              </a:rPr>
              <a:t>. 2: Blue van traps in situ showing collected insects</a:t>
            </a:r>
            <a:endParaRPr lang="en-US" sz="2800" b="1" dirty="0">
              <a:solidFill>
                <a:srgbClr val="000000"/>
              </a:solidFill>
            </a:endParaRPr>
          </a:p>
        </p:txBody>
      </p:sp>
      <p:sp>
        <p:nvSpPr>
          <p:cNvPr id="104" name="Text Box 37">
            <a:extLst>
              <a:ext uri="{FF2B5EF4-FFF2-40B4-BE49-F238E27FC236}">
                <a16:creationId xmlns:a16="http://schemas.microsoft.com/office/drawing/2014/main" id="{A3DD9DDC-2733-45A5-B9B7-F0BA0AD754DC}"/>
              </a:ext>
            </a:extLst>
          </p:cNvPr>
          <p:cNvSpPr txBox="1">
            <a:spLocks noChangeArrowheads="1"/>
          </p:cNvSpPr>
          <p:nvPr/>
        </p:nvSpPr>
        <p:spPr bwMode="auto">
          <a:xfrm>
            <a:off x="27190898" y="10238742"/>
            <a:ext cx="9849115" cy="100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endParaRPr lang="en-US" sz="2800" dirty="0">
              <a:solidFill>
                <a:srgbClr val="000000"/>
              </a:solidFill>
            </a:endParaRPr>
          </a:p>
          <a:p>
            <a:endParaRPr lang="en-US" sz="2800" dirty="0">
              <a:solidFill>
                <a:srgbClr val="000000"/>
              </a:solidFill>
            </a:endParaRPr>
          </a:p>
        </p:txBody>
      </p:sp>
      <p:sp>
        <p:nvSpPr>
          <p:cNvPr id="105" name="Text Box 37">
            <a:extLst>
              <a:ext uri="{FF2B5EF4-FFF2-40B4-BE49-F238E27FC236}">
                <a16:creationId xmlns:a16="http://schemas.microsoft.com/office/drawing/2014/main" id="{90C9BA1C-32D9-46DA-BB1A-C651180721DF}"/>
              </a:ext>
            </a:extLst>
          </p:cNvPr>
          <p:cNvSpPr txBox="1">
            <a:spLocks noChangeArrowheads="1"/>
          </p:cNvSpPr>
          <p:nvPr/>
        </p:nvSpPr>
        <p:spPr bwMode="auto">
          <a:xfrm>
            <a:off x="26796138" y="10066167"/>
            <a:ext cx="9849115" cy="6603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800" dirty="0">
                <a:solidFill>
                  <a:srgbClr val="000000"/>
                </a:solidFill>
              </a:rPr>
              <a:t>There are significant differences between the cover of Creosote and Mesquite within the sites (as designed, p = 0.0284) (Fig. 3A). There is a significance difference in the number of  pollinators per hour in the traps between the sites (PERMANOVA p &lt; 2 x 10</a:t>
            </a:r>
            <a:r>
              <a:rPr lang="en-US" sz="2800" baseline="30000" dirty="0">
                <a:solidFill>
                  <a:srgbClr val="000000"/>
                </a:solidFill>
              </a:rPr>
              <a:t>16 </a:t>
            </a:r>
            <a:r>
              <a:rPr lang="en-US" sz="2800" dirty="0">
                <a:solidFill>
                  <a:srgbClr val="000000"/>
                </a:solidFill>
              </a:rPr>
              <a:t>), however, there are not significant differences (p=0.5714)between sample periods 4 and 5 (Fig. 3B). The effect of creosote appears to be positively correlated (m= 1.006) with the number of visits per hour (Fig. 3C). The opposite seems to be true for mesquite, a negative correlation with percent cover (m=-0.7843) (Fig. 3D). Sampling period notably did not influence this relationship. This appears to explain the pattern within the different number of visits for the mixed sites as they had slightly more cover of creosote than the designated creosote sites.</a:t>
            </a:r>
            <a:endParaRPr lang="en-US" sz="2800" baseline="30000" dirty="0">
              <a:solidFill>
                <a:srgbClr val="000000"/>
              </a:solidFill>
            </a:endParaRPr>
          </a:p>
        </p:txBody>
      </p:sp>
      <p:grpSp>
        <p:nvGrpSpPr>
          <p:cNvPr id="56" name="Group 55">
            <a:extLst>
              <a:ext uri="{FF2B5EF4-FFF2-40B4-BE49-F238E27FC236}">
                <a16:creationId xmlns:a16="http://schemas.microsoft.com/office/drawing/2014/main" id="{A1C4F6C5-A7F3-459D-962A-64810695020D}"/>
              </a:ext>
            </a:extLst>
          </p:cNvPr>
          <p:cNvGrpSpPr/>
          <p:nvPr/>
        </p:nvGrpSpPr>
        <p:grpSpPr>
          <a:xfrm>
            <a:off x="308607" y="9975905"/>
            <a:ext cx="31272871" cy="7063096"/>
            <a:chOff x="308607" y="9975905"/>
            <a:chExt cx="31272871" cy="7063096"/>
          </a:xfrm>
        </p:grpSpPr>
        <p:pic>
          <p:nvPicPr>
            <p:cNvPr id="49" name="Picture 48" descr="A picture containing implement, stationary, pencil&#10;&#10;Description automatically generated">
              <a:hlinkClick r:id="rId10" action="ppaction://hlinksldjump"/>
              <a:extLst>
                <a:ext uri="{FF2B5EF4-FFF2-40B4-BE49-F238E27FC236}">
                  <a16:creationId xmlns:a16="http://schemas.microsoft.com/office/drawing/2014/main" id="{17A096B6-F1E9-499D-95CA-E6EE4276D338}"/>
                </a:ext>
              </a:extLst>
            </p:cNvPr>
            <p:cNvPicPr>
              <a:picLocks noChangeAspect="1"/>
            </p:cNvPicPr>
            <p:nvPr/>
          </p:nvPicPr>
          <p:blipFill>
            <a:blip r:embed="rId11"/>
            <a:stretch>
              <a:fillRect/>
            </a:stretch>
          </p:blipFill>
          <p:spPr>
            <a:xfrm>
              <a:off x="457762" y="10564661"/>
              <a:ext cx="6400800" cy="6400800"/>
            </a:xfrm>
            <a:prstGeom prst="rect">
              <a:avLst/>
            </a:prstGeom>
          </p:spPr>
        </p:pic>
        <p:pic>
          <p:nvPicPr>
            <p:cNvPr id="51" name="Picture 50">
              <a:extLst>
                <a:ext uri="{FF2B5EF4-FFF2-40B4-BE49-F238E27FC236}">
                  <a16:creationId xmlns:a16="http://schemas.microsoft.com/office/drawing/2014/main" id="{28E6F986-6EA7-4A35-A65F-EB79F065157F}"/>
                </a:ext>
              </a:extLst>
            </p:cNvPr>
            <p:cNvPicPr>
              <a:picLocks noChangeAspect="1"/>
            </p:cNvPicPr>
            <p:nvPr/>
          </p:nvPicPr>
          <p:blipFill>
            <a:blip r:embed="rId12"/>
            <a:stretch>
              <a:fillRect/>
            </a:stretch>
          </p:blipFill>
          <p:spPr>
            <a:xfrm>
              <a:off x="20395338" y="10638201"/>
              <a:ext cx="6400800" cy="6400800"/>
            </a:xfrm>
            <a:prstGeom prst="rect">
              <a:avLst/>
            </a:prstGeom>
          </p:spPr>
        </p:pic>
        <p:pic>
          <p:nvPicPr>
            <p:cNvPr id="53" name="Picture 52" descr="Chart&#10;&#10;Description automatically generated">
              <a:extLst>
                <a:ext uri="{FF2B5EF4-FFF2-40B4-BE49-F238E27FC236}">
                  <a16:creationId xmlns:a16="http://schemas.microsoft.com/office/drawing/2014/main" id="{606435BE-BD99-4FA8-A504-09285582E3EE}"/>
                </a:ext>
              </a:extLst>
            </p:cNvPr>
            <p:cNvPicPr>
              <a:picLocks noChangeAspect="1"/>
            </p:cNvPicPr>
            <p:nvPr/>
          </p:nvPicPr>
          <p:blipFill>
            <a:blip r:embed="rId13"/>
            <a:stretch>
              <a:fillRect/>
            </a:stretch>
          </p:blipFill>
          <p:spPr>
            <a:xfrm>
              <a:off x="13935044" y="10628954"/>
              <a:ext cx="6400800" cy="6400800"/>
            </a:xfrm>
            <a:prstGeom prst="rect">
              <a:avLst/>
            </a:prstGeom>
          </p:spPr>
        </p:pic>
        <p:pic>
          <p:nvPicPr>
            <p:cNvPr id="55" name="Picture 54" descr="Chart, box and whisker chart&#10;&#10;Description automatically generated">
              <a:extLst>
                <a:ext uri="{FF2B5EF4-FFF2-40B4-BE49-F238E27FC236}">
                  <a16:creationId xmlns:a16="http://schemas.microsoft.com/office/drawing/2014/main" id="{464F2718-AFBD-424B-83AD-4BCF3123D180}"/>
                </a:ext>
              </a:extLst>
            </p:cNvPr>
            <p:cNvPicPr>
              <a:picLocks noChangeAspect="1"/>
            </p:cNvPicPr>
            <p:nvPr/>
          </p:nvPicPr>
          <p:blipFill>
            <a:blip r:embed="rId14"/>
            <a:stretch>
              <a:fillRect/>
            </a:stretch>
          </p:blipFill>
          <p:spPr>
            <a:xfrm>
              <a:off x="7196403" y="10638201"/>
              <a:ext cx="6400800" cy="6400800"/>
            </a:xfrm>
            <a:prstGeom prst="rect">
              <a:avLst/>
            </a:prstGeom>
          </p:spPr>
        </p:pic>
        <p:sp>
          <p:nvSpPr>
            <p:cNvPr id="107" name="Text Box 37">
              <a:extLst>
                <a:ext uri="{FF2B5EF4-FFF2-40B4-BE49-F238E27FC236}">
                  <a16:creationId xmlns:a16="http://schemas.microsoft.com/office/drawing/2014/main" id="{21976600-A255-4628-8677-89F3E28A47E4}"/>
                </a:ext>
              </a:extLst>
            </p:cNvPr>
            <p:cNvSpPr txBox="1">
              <a:spLocks noChangeArrowheads="1"/>
            </p:cNvSpPr>
            <p:nvPr/>
          </p:nvSpPr>
          <p:spPr bwMode="auto">
            <a:xfrm>
              <a:off x="308607" y="9993777"/>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Cover of Mesquite and Creosote</a:t>
              </a:r>
            </a:p>
          </p:txBody>
        </p:sp>
        <p:sp>
          <p:nvSpPr>
            <p:cNvPr id="109" name="Text Box 37">
              <a:extLst>
                <a:ext uri="{FF2B5EF4-FFF2-40B4-BE49-F238E27FC236}">
                  <a16:creationId xmlns:a16="http://schemas.microsoft.com/office/drawing/2014/main" id="{B133F8D9-8483-48BB-A670-108916CC7893}"/>
                </a:ext>
              </a:extLst>
            </p:cNvPr>
            <p:cNvSpPr txBox="1">
              <a:spLocks noChangeArrowheads="1"/>
            </p:cNvSpPr>
            <p:nvPr/>
          </p:nvSpPr>
          <p:spPr bwMode="auto">
            <a:xfrm>
              <a:off x="7034114" y="9975905"/>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Number of Pollinators per Trap</a:t>
              </a:r>
            </a:p>
          </p:txBody>
        </p:sp>
        <p:sp>
          <p:nvSpPr>
            <p:cNvPr id="110" name="Text Box 37">
              <a:extLst>
                <a:ext uri="{FF2B5EF4-FFF2-40B4-BE49-F238E27FC236}">
                  <a16:creationId xmlns:a16="http://schemas.microsoft.com/office/drawing/2014/main" id="{2CC58192-7BDE-40E3-9B71-358EA9210801}"/>
                </a:ext>
              </a:extLst>
            </p:cNvPr>
            <p:cNvSpPr txBox="1">
              <a:spLocks noChangeArrowheads="1"/>
            </p:cNvSpPr>
            <p:nvPr/>
          </p:nvSpPr>
          <p:spPr bwMode="auto">
            <a:xfrm>
              <a:off x="14241896" y="9984841"/>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Effect of Creosote Cover</a:t>
              </a:r>
            </a:p>
          </p:txBody>
        </p:sp>
        <p:sp>
          <p:nvSpPr>
            <p:cNvPr id="111" name="Text Box 37">
              <a:extLst>
                <a:ext uri="{FF2B5EF4-FFF2-40B4-BE49-F238E27FC236}">
                  <a16:creationId xmlns:a16="http://schemas.microsoft.com/office/drawing/2014/main" id="{F6B61CBB-949A-4F0C-9744-66A452F61C73}"/>
                </a:ext>
              </a:extLst>
            </p:cNvPr>
            <p:cNvSpPr txBox="1">
              <a:spLocks noChangeArrowheads="1"/>
            </p:cNvSpPr>
            <p:nvPr/>
          </p:nvSpPr>
          <p:spPr bwMode="auto">
            <a:xfrm>
              <a:off x="20702190" y="10002714"/>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Effect of Mesquite Cover</a:t>
              </a:r>
            </a:p>
          </p:txBody>
        </p:sp>
        <p:sp>
          <p:nvSpPr>
            <p:cNvPr id="112" name="Text Box 37">
              <a:extLst>
                <a:ext uri="{FF2B5EF4-FFF2-40B4-BE49-F238E27FC236}">
                  <a16:creationId xmlns:a16="http://schemas.microsoft.com/office/drawing/2014/main" id="{3450DCB0-4E04-4675-947C-8EB1BE5A359A}"/>
                </a:ext>
              </a:extLst>
            </p:cNvPr>
            <p:cNvSpPr txBox="1">
              <a:spLocks noChangeArrowheads="1"/>
            </p:cNvSpPr>
            <p:nvPr/>
          </p:nvSpPr>
          <p:spPr bwMode="auto">
            <a:xfrm>
              <a:off x="8367615" y="1359749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A</a:t>
              </a:r>
            </a:p>
          </p:txBody>
        </p:sp>
        <p:sp>
          <p:nvSpPr>
            <p:cNvPr id="113" name="Text Box 37">
              <a:extLst>
                <a:ext uri="{FF2B5EF4-FFF2-40B4-BE49-F238E27FC236}">
                  <a16:creationId xmlns:a16="http://schemas.microsoft.com/office/drawing/2014/main" id="{8ED05553-201A-4D3B-923B-93CF1B28BC73}"/>
                </a:ext>
              </a:extLst>
            </p:cNvPr>
            <p:cNvSpPr txBox="1">
              <a:spLocks noChangeArrowheads="1"/>
            </p:cNvSpPr>
            <p:nvPr/>
          </p:nvSpPr>
          <p:spPr bwMode="auto">
            <a:xfrm>
              <a:off x="11098115" y="1338159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A</a:t>
              </a:r>
            </a:p>
          </p:txBody>
        </p:sp>
        <p:sp>
          <p:nvSpPr>
            <p:cNvPr id="114" name="Text Box 37">
              <a:extLst>
                <a:ext uri="{FF2B5EF4-FFF2-40B4-BE49-F238E27FC236}">
                  <a16:creationId xmlns:a16="http://schemas.microsoft.com/office/drawing/2014/main" id="{D3BB1DA8-477E-43DB-8783-75A593A430A0}"/>
                </a:ext>
              </a:extLst>
            </p:cNvPr>
            <p:cNvSpPr txBox="1">
              <a:spLocks noChangeArrowheads="1"/>
            </p:cNvSpPr>
            <p:nvPr/>
          </p:nvSpPr>
          <p:spPr bwMode="auto">
            <a:xfrm>
              <a:off x="9193115" y="1499449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B</a:t>
              </a:r>
            </a:p>
          </p:txBody>
        </p:sp>
        <p:sp>
          <p:nvSpPr>
            <p:cNvPr id="115" name="Text Box 37">
              <a:extLst>
                <a:ext uri="{FF2B5EF4-FFF2-40B4-BE49-F238E27FC236}">
                  <a16:creationId xmlns:a16="http://schemas.microsoft.com/office/drawing/2014/main" id="{D9BBEC14-956B-4FF0-B6C4-C753AE2FBC60}"/>
                </a:ext>
              </a:extLst>
            </p:cNvPr>
            <p:cNvSpPr txBox="1">
              <a:spLocks noChangeArrowheads="1"/>
            </p:cNvSpPr>
            <p:nvPr/>
          </p:nvSpPr>
          <p:spPr bwMode="auto">
            <a:xfrm>
              <a:off x="11923615" y="1423249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B</a:t>
              </a:r>
            </a:p>
          </p:txBody>
        </p:sp>
        <p:sp>
          <p:nvSpPr>
            <p:cNvPr id="116" name="Text Box 37">
              <a:extLst>
                <a:ext uri="{FF2B5EF4-FFF2-40B4-BE49-F238E27FC236}">
                  <a16:creationId xmlns:a16="http://schemas.microsoft.com/office/drawing/2014/main" id="{EC29A1E3-36ED-49C1-A007-15327D0BE1D7}"/>
                </a:ext>
              </a:extLst>
            </p:cNvPr>
            <p:cNvSpPr txBox="1">
              <a:spLocks noChangeArrowheads="1"/>
            </p:cNvSpPr>
            <p:nvPr/>
          </p:nvSpPr>
          <p:spPr bwMode="auto">
            <a:xfrm>
              <a:off x="12749115" y="1239099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C</a:t>
              </a:r>
            </a:p>
          </p:txBody>
        </p:sp>
        <p:sp>
          <p:nvSpPr>
            <p:cNvPr id="117" name="Text Box 37">
              <a:extLst>
                <a:ext uri="{FF2B5EF4-FFF2-40B4-BE49-F238E27FC236}">
                  <a16:creationId xmlns:a16="http://schemas.microsoft.com/office/drawing/2014/main" id="{654E775F-24A2-485D-B72D-8BD218086475}"/>
                </a:ext>
              </a:extLst>
            </p:cNvPr>
            <p:cNvSpPr txBox="1">
              <a:spLocks noChangeArrowheads="1"/>
            </p:cNvSpPr>
            <p:nvPr/>
          </p:nvSpPr>
          <p:spPr bwMode="auto">
            <a:xfrm>
              <a:off x="10005915" y="1081619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C</a:t>
              </a:r>
            </a:p>
          </p:txBody>
        </p:sp>
        <p:sp>
          <p:nvSpPr>
            <p:cNvPr id="118" name="Text Box 37">
              <a:extLst>
                <a:ext uri="{FF2B5EF4-FFF2-40B4-BE49-F238E27FC236}">
                  <a16:creationId xmlns:a16="http://schemas.microsoft.com/office/drawing/2014/main" id="{76682FE4-47AA-44E5-AAD9-260DF1E66028}"/>
                </a:ext>
              </a:extLst>
            </p:cNvPr>
            <p:cNvSpPr txBox="1">
              <a:spLocks noChangeArrowheads="1"/>
            </p:cNvSpPr>
            <p:nvPr/>
          </p:nvSpPr>
          <p:spPr bwMode="auto">
            <a:xfrm>
              <a:off x="15132939" y="11391068"/>
              <a:ext cx="9849115" cy="1248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400" dirty="0">
                  <a:solidFill>
                    <a:srgbClr val="000000"/>
                  </a:solidFill>
                </a:rPr>
                <a:t>y = 1.006x+0.0364</a:t>
              </a:r>
            </a:p>
            <a:p>
              <a:r>
                <a:rPr lang="en-US" sz="2400" dirty="0">
                  <a:solidFill>
                    <a:srgbClr val="000000"/>
                  </a:solidFill>
                </a:rPr>
                <a:t>Adjusted R</a:t>
              </a:r>
              <a:r>
                <a:rPr lang="en-US" sz="2400" baseline="30000" dirty="0">
                  <a:solidFill>
                    <a:srgbClr val="000000"/>
                  </a:solidFill>
                </a:rPr>
                <a:t>2 </a:t>
              </a:r>
              <a:r>
                <a:rPr lang="en-US" sz="2400" dirty="0">
                  <a:solidFill>
                    <a:srgbClr val="000000"/>
                  </a:solidFill>
                </a:rPr>
                <a:t>= 0.218</a:t>
              </a:r>
            </a:p>
            <a:p>
              <a:r>
                <a:rPr lang="en-US" sz="2400" dirty="0">
                  <a:solidFill>
                    <a:srgbClr val="000000"/>
                  </a:solidFill>
                </a:rPr>
                <a:t>p-value = 0.01243</a:t>
              </a:r>
            </a:p>
          </p:txBody>
        </p:sp>
        <p:sp>
          <p:nvSpPr>
            <p:cNvPr id="119" name="Text Box 37">
              <a:extLst>
                <a:ext uri="{FF2B5EF4-FFF2-40B4-BE49-F238E27FC236}">
                  <a16:creationId xmlns:a16="http://schemas.microsoft.com/office/drawing/2014/main" id="{2A382832-663A-4138-88B5-102B5E5C4E43}"/>
                </a:ext>
              </a:extLst>
            </p:cNvPr>
            <p:cNvSpPr txBox="1">
              <a:spLocks noChangeArrowheads="1"/>
            </p:cNvSpPr>
            <p:nvPr/>
          </p:nvSpPr>
          <p:spPr bwMode="auto">
            <a:xfrm>
              <a:off x="21732363" y="11413770"/>
              <a:ext cx="9849115" cy="1248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400" dirty="0">
                  <a:solidFill>
                    <a:srgbClr val="000000"/>
                  </a:solidFill>
                </a:rPr>
                <a:t>y=-0.7843x+0.3670</a:t>
              </a:r>
            </a:p>
            <a:p>
              <a:r>
                <a:rPr lang="en-US" sz="2400" dirty="0">
                  <a:solidFill>
                    <a:srgbClr val="000000"/>
                  </a:solidFill>
                </a:rPr>
                <a:t>Adjusted R</a:t>
              </a:r>
              <a:r>
                <a:rPr lang="en-US" sz="2400" baseline="30000" dirty="0">
                  <a:solidFill>
                    <a:srgbClr val="000000"/>
                  </a:solidFill>
                </a:rPr>
                <a:t>2</a:t>
              </a:r>
              <a:r>
                <a:rPr lang="en-US" sz="2400" dirty="0">
                  <a:solidFill>
                    <a:srgbClr val="000000"/>
                  </a:solidFill>
                </a:rPr>
                <a:t>= 0.2334</a:t>
              </a:r>
            </a:p>
            <a:p>
              <a:r>
                <a:rPr lang="en-US" sz="2400" dirty="0">
                  <a:solidFill>
                    <a:srgbClr val="000000"/>
                  </a:solidFill>
                </a:rPr>
                <a:t>p-value = 0.009766</a:t>
              </a:r>
            </a:p>
          </p:txBody>
        </p:sp>
      </p:grpSp>
      <p:grpSp>
        <p:nvGrpSpPr>
          <p:cNvPr id="42" name="Group 41">
            <a:extLst>
              <a:ext uri="{FF2B5EF4-FFF2-40B4-BE49-F238E27FC236}">
                <a16:creationId xmlns:a16="http://schemas.microsoft.com/office/drawing/2014/main" id="{916331C3-4289-4C6D-9898-086B7A92619D}"/>
              </a:ext>
            </a:extLst>
          </p:cNvPr>
          <p:cNvGrpSpPr/>
          <p:nvPr/>
        </p:nvGrpSpPr>
        <p:grpSpPr>
          <a:xfrm>
            <a:off x="26204581" y="3705240"/>
            <a:ext cx="11020810" cy="4798963"/>
            <a:chOff x="14801542" y="17368245"/>
            <a:chExt cx="13392250" cy="5953125"/>
          </a:xfrm>
        </p:grpSpPr>
        <p:pic>
          <p:nvPicPr>
            <p:cNvPr id="43" name="Picture 42">
              <a:extLst>
                <a:ext uri="{FF2B5EF4-FFF2-40B4-BE49-F238E27FC236}">
                  <a16:creationId xmlns:a16="http://schemas.microsoft.com/office/drawing/2014/main" id="{36C65825-12CD-4A23-AEB7-C5C81D6DD591}"/>
                </a:ext>
              </a:extLst>
            </p:cNvPr>
            <p:cNvPicPr>
              <a:picLocks noChangeAspect="1"/>
            </p:cNvPicPr>
            <p:nvPr/>
          </p:nvPicPr>
          <p:blipFill>
            <a:blip r:embed="rId15"/>
            <a:stretch>
              <a:fillRect/>
            </a:stretch>
          </p:blipFill>
          <p:spPr>
            <a:xfrm>
              <a:off x="14801542" y="17368245"/>
              <a:ext cx="4467225" cy="5953125"/>
            </a:xfrm>
            <a:prstGeom prst="rect">
              <a:avLst/>
            </a:prstGeom>
            <a:ln>
              <a:solidFill>
                <a:schemeClr val="tx2">
                  <a:lumMod val="75000"/>
                </a:schemeClr>
              </a:solidFill>
            </a:ln>
          </p:spPr>
        </p:pic>
        <p:pic>
          <p:nvPicPr>
            <p:cNvPr id="44" name="Picture 43">
              <a:extLst>
                <a:ext uri="{FF2B5EF4-FFF2-40B4-BE49-F238E27FC236}">
                  <a16:creationId xmlns:a16="http://schemas.microsoft.com/office/drawing/2014/main" id="{5BE797B7-5403-4725-837A-73E0C16AC4F8}"/>
                </a:ext>
              </a:extLst>
            </p:cNvPr>
            <p:cNvPicPr>
              <a:picLocks noChangeAspect="1"/>
            </p:cNvPicPr>
            <p:nvPr/>
          </p:nvPicPr>
          <p:blipFill>
            <a:blip r:embed="rId16"/>
            <a:stretch>
              <a:fillRect/>
            </a:stretch>
          </p:blipFill>
          <p:spPr>
            <a:xfrm>
              <a:off x="19268767" y="17368245"/>
              <a:ext cx="4467225" cy="5953125"/>
            </a:xfrm>
            <a:prstGeom prst="rect">
              <a:avLst/>
            </a:prstGeom>
            <a:ln>
              <a:solidFill>
                <a:schemeClr val="tx2">
                  <a:lumMod val="75000"/>
                </a:schemeClr>
              </a:solidFill>
            </a:ln>
          </p:spPr>
        </p:pic>
        <p:pic>
          <p:nvPicPr>
            <p:cNvPr id="46" name="Picture 45">
              <a:extLst>
                <a:ext uri="{FF2B5EF4-FFF2-40B4-BE49-F238E27FC236}">
                  <a16:creationId xmlns:a16="http://schemas.microsoft.com/office/drawing/2014/main" id="{9B3B4FD3-B525-493F-82FF-BF8E7F544E5C}"/>
                </a:ext>
              </a:extLst>
            </p:cNvPr>
            <p:cNvPicPr>
              <a:picLocks noChangeAspect="1"/>
            </p:cNvPicPr>
            <p:nvPr/>
          </p:nvPicPr>
          <p:blipFill>
            <a:blip r:embed="rId17"/>
            <a:stretch>
              <a:fillRect/>
            </a:stretch>
          </p:blipFill>
          <p:spPr>
            <a:xfrm>
              <a:off x="23726567" y="17368245"/>
              <a:ext cx="4467225" cy="5953125"/>
            </a:xfrm>
            <a:prstGeom prst="rect">
              <a:avLst/>
            </a:prstGeom>
            <a:ln>
              <a:solidFill>
                <a:schemeClr val="tx2">
                  <a:lumMod val="75000"/>
                </a:schemeClr>
              </a:solidFill>
            </a:ln>
          </p:spPr>
        </p:pic>
      </p:grpSp>
      <p:sp>
        <p:nvSpPr>
          <p:cNvPr id="106" name="Rectangle 105">
            <a:extLst>
              <a:ext uri="{FF2B5EF4-FFF2-40B4-BE49-F238E27FC236}">
                <a16:creationId xmlns:a16="http://schemas.microsoft.com/office/drawing/2014/main" id="{910D9F8B-3ACA-4F95-B56F-98DAD10C6686}"/>
              </a:ext>
            </a:extLst>
          </p:cNvPr>
          <p:cNvSpPr/>
          <p:nvPr/>
        </p:nvSpPr>
        <p:spPr>
          <a:xfrm>
            <a:off x="308607" y="10452867"/>
            <a:ext cx="37206936" cy="7315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5000" dirty="0">
                <a:solidFill>
                  <a:schemeClr val="tx1"/>
                </a:solidFill>
              </a:rPr>
              <a:t>A                                             B				    C				   D			</a:t>
            </a:r>
          </a:p>
        </p:txBody>
      </p:sp>
      <p:pic>
        <p:nvPicPr>
          <p:cNvPr id="14" name="Audio 13">
            <a:hlinkClick r:id="" action="ppaction://media"/>
            <a:extLst>
              <a:ext uri="{FF2B5EF4-FFF2-40B4-BE49-F238E27FC236}">
                <a16:creationId xmlns:a16="http://schemas.microsoft.com/office/drawing/2014/main" id="{A294BCC3-10C8-4D42-824A-FEB726DF4CE1}"/>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36701413" y="20305713"/>
            <a:ext cx="609600" cy="609600"/>
          </a:xfrm>
          <a:prstGeom prst="rect">
            <a:avLst/>
          </a:prstGeom>
        </p:spPr>
      </p:pic>
    </p:spTree>
    <p:extLst>
      <p:ext uri="{BB962C8B-B14F-4D97-AF65-F5344CB8AC3E}">
        <p14:creationId xmlns:p14="http://schemas.microsoft.com/office/powerpoint/2010/main" val="1663431078"/>
      </p:ext>
    </p:extLst>
  </p:cSld>
  <p:clrMapOvr>
    <a:masterClrMapping/>
  </p:clrMapOvr>
  <mc:AlternateContent xmlns:mc="http://schemas.openxmlformats.org/markup-compatibility/2006" xmlns:p14="http://schemas.microsoft.com/office/powerpoint/2010/main">
    <mc:Choice Requires="p14">
      <p:transition spd="slow" p14:dur="2000" advTm="14629"/>
    </mc:Choice>
    <mc:Fallback xmlns="">
      <p:transition spd="slow" advTm="14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28238" y="135563"/>
            <a:ext cx="37206936" cy="2887094"/>
          </a:xfrm>
          <a:prstGeom prst="rect">
            <a:avLst/>
          </a:prstGeom>
          <a:solidFill>
            <a:schemeClr val="bg1"/>
          </a:solidFill>
          <a:ln w="38100">
            <a:solidFill>
              <a:srgbClr val="8C184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chemeClr val="tx1"/>
                </a:solidFill>
              </a:rPr>
              <a:t>Pollinators are very diverse!!!!</a:t>
            </a:r>
          </a:p>
        </p:txBody>
      </p:sp>
      <p:sp>
        <p:nvSpPr>
          <p:cNvPr id="35" name="Rectangle 34"/>
          <p:cNvSpPr/>
          <p:nvPr/>
        </p:nvSpPr>
        <p:spPr>
          <a:xfrm>
            <a:off x="119921" y="104931"/>
            <a:ext cx="37205587" cy="20821338"/>
          </a:xfrm>
          <a:prstGeom prst="rect">
            <a:avLst/>
          </a:prstGeom>
          <a:noFill/>
          <a:ln w="254000">
            <a:solidFill>
              <a:srgbClr val="000000"/>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Action Button: Home 30">
            <a:hlinkClick r:id="" action="ppaction://hlinkshowjump?jump=firstslide" highlightClick="1"/>
          </p:cNvPr>
          <p:cNvSpPr/>
          <p:nvPr/>
        </p:nvSpPr>
        <p:spPr>
          <a:xfrm>
            <a:off x="35252920" y="847781"/>
            <a:ext cx="1371602" cy="1371601"/>
          </a:xfrm>
          <a:prstGeom prst="actionButtonHome">
            <a:avLst/>
          </a:prstGeom>
          <a:solidFill>
            <a:sysClr val="windowText" lastClr="000000"/>
          </a:solidFill>
          <a:ln w="12700" cap="flat" cmpd="sng" algn="ctr">
            <a:solidFill>
              <a:sysClr val="window" lastClr="FFFFFF"/>
            </a:solidFill>
            <a:prstDash val="solid"/>
          </a:ln>
          <a:effectLst/>
        </p:spPr>
        <p:txBody>
          <a:bodyPr rot="0" spcFirstLastPara="0" vertOverflow="overflow" horzOverflow="overflow" vert="horz" wrap="square" lIns="280805" tIns="140401" rIns="280805" bIns="140401" numCol="1" spcCol="0" rtlCol="0" fromWordArt="0" anchor="ctr" anchorCtr="0" forceAA="0" compatLnSpc="1">
            <a:prstTxWarp prst="textNoShape">
              <a:avLst/>
            </a:prstTxWarp>
            <a:noAutofit/>
          </a:bodyPr>
          <a:lstStyle/>
          <a:p>
            <a:pPr algn="ctr" defTabSz="1404253">
              <a:defRPr/>
            </a:pPr>
            <a:endParaRPr lang="en-US" sz="16800" kern="0">
              <a:solidFill>
                <a:prstClr val="white"/>
              </a:solidFill>
              <a:latin typeface="Trebuchet MS" panose="020B0603020202020204"/>
            </a:endParaRPr>
          </a:p>
        </p:txBody>
      </p:sp>
      <p:pic>
        <p:nvPicPr>
          <p:cNvPr id="30" name="Picture 29" descr="A picture containing drawing, food&#10;&#10;Description automatically generated">
            <a:extLst>
              <a:ext uri="{FF2B5EF4-FFF2-40B4-BE49-F238E27FC236}">
                <a16:creationId xmlns:a16="http://schemas.microsoft.com/office/drawing/2014/main" id="{B37FA6EB-74AA-D845-BD9C-C72AF6B49EE7}"/>
              </a:ext>
            </a:extLst>
          </p:cNvPr>
          <p:cNvPicPr>
            <a:picLocks noChangeAspect="1"/>
          </p:cNvPicPr>
          <p:nvPr/>
        </p:nvPicPr>
        <p:blipFill>
          <a:blip r:embed="rId4"/>
          <a:stretch>
            <a:fillRect/>
          </a:stretch>
        </p:blipFill>
        <p:spPr>
          <a:xfrm>
            <a:off x="-1011681" y="86319"/>
            <a:ext cx="9461500" cy="2959100"/>
          </a:xfrm>
          <a:prstGeom prst="rect">
            <a:avLst/>
          </a:prstGeom>
        </p:spPr>
      </p:pic>
      <p:sp>
        <p:nvSpPr>
          <p:cNvPr id="32" name="Rectangle 31">
            <a:extLst>
              <a:ext uri="{FF2B5EF4-FFF2-40B4-BE49-F238E27FC236}">
                <a16:creationId xmlns:a16="http://schemas.microsoft.com/office/drawing/2014/main" id="{BB1E5ECF-E73B-7543-977D-D4AEACEADAC5}"/>
              </a:ext>
            </a:extLst>
          </p:cNvPr>
          <p:cNvSpPr/>
          <p:nvPr/>
        </p:nvSpPr>
        <p:spPr>
          <a:xfrm>
            <a:off x="247135" y="2952324"/>
            <a:ext cx="36971416" cy="412041"/>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5000" dirty="0"/>
          </a:p>
        </p:txBody>
      </p:sp>
      <p:pic>
        <p:nvPicPr>
          <p:cNvPr id="43" name="Picture 42">
            <a:extLst>
              <a:ext uri="{FF2B5EF4-FFF2-40B4-BE49-F238E27FC236}">
                <a16:creationId xmlns:a16="http://schemas.microsoft.com/office/drawing/2014/main" id="{F0643D22-C083-4A47-B1AF-54820D1E5711}"/>
              </a:ext>
            </a:extLst>
          </p:cNvPr>
          <p:cNvPicPr>
            <a:picLocks noChangeAspect="1"/>
          </p:cNvPicPr>
          <p:nvPr/>
        </p:nvPicPr>
        <p:blipFill>
          <a:blip r:embed="rId5"/>
          <a:stretch>
            <a:fillRect/>
          </a:stretch>
        </p:blipFill>
        <p:spPr>
          <a:xfrm>
            <a:off x="32144037" y="455940"/>
            <a:ext cx="2407897" cy="2295417"/>
          </a:xfrm>
          <a:prstGeom prst="rect">
            <a:avLst/>
          </a:prstGeom>
        </p:spPr>
      </p:pic>
      <p:pic>
        <p:nvPicPr>
          <p:cNvPr id="44" name="Picture 87" descr="Pollination Nation REU – ICE Network Fargo">
            <a:extLst>
              <a:ext uri="{FF2B5EF4-FFF2-40B4-BE49-F238E27FC236}">
                <a16:creationId xmlns:a16="http://schemas.microsoft.com/office/drawing/2014/main" id="{157F2E04-D663-48B1-80E0-CF1620DC0E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09015" y="503245"/>
            <a:ext cx="3241870" cy="23471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FF2D8EE-6396-4E63-B6C4-57616234638F}"/>
              </a:ext>
            </a:extLst>
          </p:cNvPr>
          <p:cNvPicPr>
            <a:picLocks noChangeAspect="1"/>
          </p:cNvPicPr>
          <p:nvPr/>
        </p:nvPicPr>
        <p:blipFill rotWithShape="1">
          <a:blip r:embed="rId7"/>
          <a:srcRect l="37746" t="45098"/>
          <a:stretch/>
        </p:blipFill>
        <p:spPr>
          <a:xfrm>
            <a:off x="11719540" y="3661534"/>
            <a:ext cx="6101786" cy="7171164"/>
          </a:xfrm>
          <a:prstGeom prst="rect">
            <a:avLst/>
          </a:prstGeom>
        </p:spPr>
      </p:pic>
      <p:pic>
        <p:nvPicPr>
          <p:cNvPr id="5" name="Picture 4">
            <a:extLst>
              <a:ext uri="{FF2B5EF4-FFF2-40B4-BE49-F238E27FC236}">
                <a16:creationId xmlns:a16="http://schemas.microsoft.com/office/drawing/2014/main" id="{A0288AF5-1D10-422E-B8CE-5266F87FC167}"/>
              </a:ext>
            </a:extLst>
          </p:cNvPr>
          <p:cNvPicPr>
            <a:picLocks noChangeAspect="1"/>
          </p:cNvPicPr>
          <p:nvPr/>
        </p:nvPicPr>
        <p:blipFill>
          <a:blip r:embed="rId8"/>
          <a:stretch>
            <a:fillRect/>
          </a:stretch>
        </p:blipFill>
        <p:spPr>
          <a:xfrm>
            <a:off x="648947" y="3661534"/>
            <a:ext cx="10541567" cy="10457904"/>
          </a:xfrm>
          <a:prstGeom prst="rect">
            <a:avLst/>
          </a:prstGeom>
        </p:spPr>
      </p:pic>
      <p:sp>
        <p:nvSpPr>
          <p:cNvPr id="45" name="TextBox 3">
            <a:extLst>
              <a:ext uri="{FF2B5EF4-FFF2-40B4-BE49-F238E27FC236}">
                <a16:creationId xmlns:a16="http://schemas.microsoft.com/office/drawing/2014/main" id="{CD14775C-F19B-4357-A4DC-2319BA19A295}"/>
              </a:ext>
            </a:extLst>
          </p:cNvPr>
          <p:cNvSpPr txBox="1">
            <a:spLocks noChangeArrowheads="1"/>
          </p:cNvSpPr>
          <p:nvPr/>
        </p:nvSpPr>
        <p:spPr bwMode="auto">
          <a:xfrm>
            <a:off x="3656921" y="19974987"/>
            <a:ext cx="29691064" cy="93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74593" tIns="187297" rIns="374593" bIns="187297">
            <a:spAutoFit/>
          </a:bodyPr>
          <a:lstStyle>
            <a:lvl1pPr eaLnBrk="0" hangingPunct="0">
              <a:defRPr sz="300">
                <a:solidFill>
                  <a:schemeClr val="tx1"/>
                </a:solidFill>
                <a:latin typeface="Arial" charset="0"/>
                <a:ea typeface="ＭＳ Ｐゴシック" charset="0"/>
                <a:cs typeface="ＭＳ Ｐゴシック" charset="0"/>
              </a:defRPr>
            </a:lvl1pPr>
            <a:lvl2pPr marL="742950" indent="-285750" eaLnBrk="0" hangingPunct="0">
              <a:defRPr sz="300">
                <a:solidFill>
                  <a:schemeClr val="tx1"/>
                </a:solidFill>
                <a:latin typeface="Arial" charset="0"/>
                <a:ea typeface="ＭＳ Ｐゴシック" charset="0"/>
              </a:defRPr>
            </a:lvl2pPr>
            <a:lvl3pPr marL="1143000" indent="-228600" eaLnBrk="0" hangingPunct="0">
              <a:defRPr sz="300">
                <a:solidFill>
                  <a:schemeClr val="tx1"/>
                </a:solidFill>
                <a:latin typeface="Arial" charset="0"/>
                <a:ea typeface="ＭＳ Ｐゴシック" charset="0"/>
              </a:defRPr>
            </a:lvl3pPr>
            <a:lvl4pPr marL="1600200" indent="-228600" eaLnBrk="0" hangingPunct="0">
              <a:defRPr sz="300">
                <a:solidFill>
                  <a:schemeClr val="tx1"/>
                </a:solidFill>
                <a:latin typeface="Arial" charset="0"/>
                <a:ea typeface="ＭＳ Ｐゴシック" charset="0"/>
              </a:defRPr>
            </a:lvl4pPr>
            <a:lvl5pPr marL="2057400" indent="-228600" eaLnBrk="0" hangingPunct="0">
              <a:defRPr sz="300">
                <a:solidFill>
                  <a:schemeClr val="tx1"/>
                </a:solidFill>
                <a:latin typeface="Arial" charset="0"/>
                <a:ea typeface="ＭＳ Ｐゴシック" charset="0"/>
              </a:defRPr>
            </a:lvl5pPr>
            <a:lvl6pPr marL="2514600" indent="-228600" eaLnBrk="0" fontAlgn="base" hangingPunct="0">
              <a:spcBef>
                <a:spcPct val="0"/>
              </a:spcBef>
              <a:spcAft>
                <a:spcPct val="0"/>
              </a:spcAft>
              <a:defRPr sz="300">
                <a:solidFill>
                  <a:schemeClr val="tx1"/>
                </a:solidFill>
                <a:latin typeface="Arial" charset="0"/>
                <a:ea typeface="ＭＳ Ｐゴシック" charset="0"/>
              </a:defRPr>
            </a:lvl6pPr>
            <a:lvl7pPr marL="2971800" indent="-228600" eaLnBrk="0" fontAlgn="base" hangingPunct="0">
              <a:spcBef>
                <a:spcPct val="0"/>
              </a:spcBef>
              <a:spcAft>
                <a:spcPct val="0"/>
              </a:spcAft>
              <a:defRPr sz="300">
                <a:solidFill>
                  <a:schemeClr val="tx1"/>
                </a:solidFill>
                <a:latin typeface="Arial" charset="0"/>
                <a:ea typeface="ＭＳ Ｐゴシック" charset="0"/>
              </a:defRPr>
            </a:lvl7pPr>
            <a:lvl8pPr marL="3429000" indent="-228600" eaLnBrk="0" fontAlgn="base" hangingPunct="0">
              <a:spcBef>
                <a:spcPct val="0"/>
              </a:spcBef>
              <a:spcAft>
                <a:spcPct val="0"/>
              </a:spcAft>
              <a:defRPr sz="300">
                <a:solidFill>
                  <a:schemeClr val="tx1"/>
                </a:solidFill>
                <a:latin typeface="Arial" charset="0"/>
                <a:ea typeface="ＭＳ Ｐゴシック" charset="0"/>
              </a:defRPr>
            </a:lvl8pPr>
            <a:lvl9pPr marL="3886200" indent="-228600" eaLnBrk="0" fontAlgn="base" hangingPunct="0">
              <a:spcBef>
                <a:spcPct val="0"/>
              </a:spcBef>
              <a:spcAft>
                <a:spcPct val="0"/>
              </a:spcAft>
              <a:defRPr sz="300">
                <a:solidFill>
                  <a:schemeClr val="tx1"/>
                </a:solidFill>
                <a:latin typeface="Arial" charset="0"/>
                <a:ea typeface="ＭＳ Ｐゴシック" charset="0"/>
              </a:defRPr>
            </a:lvl9pPr>
          </a:lstStyle>
          <a:p>
            <a:pPr lvl="0">
              <a:buSzPct val="25000"/>
            </a:pPr>
            <a:r>
              <a:rPr lang="en-US" sz="3600" b="1" dirty="0">
                <a:latin typeface="Arial"/>
                <a:ea typeface="Arial"/>
                <a:cs typeface="Arial"/>
                <a:sym typeface="Arial"/>
              </a:rPr>
              <a:t>If you like these photos of pollinators and want to see more interesting photos, follow me on Instagram for more @</a:t>
            </a:r>
            <a:r>
              <a:rPr lang="en-US" sz="3600" b="1" dirty="0" err="1">
                <a:latin typeface="Arial"/>
                <a:ea typeface="Arial"/>
                <a:cs typeface="Arial"/>
                <a:sym typeface="Arial"/>
              </a:rPr>
              <a:t>matthewtryc</a:t>
            </a:r>
            <a:endParaRPr lang="en-US" sz="3600" b="1" dirty="0">
              <a:latin typeface="Arial"/>
              <a:ea typeface="Arial"/>
              <a:cs typeface="Arial"/>
              <a:sym typeface="Arial"/>
            </a:endParaRPr>
          </a:p>
        </p:txBody>
      </p:sp>
      <p:pic>
        <p:nvPicPr>
          <p:cNvPr id="6" name="Picture 5">
            <a:extLst>
              <a:ext uri="{FF2B5EF4-FFF2-40B4-BE49-F238E27FC236}">
                <a16:creationId xmlns:a16="http://schemas.microsoft.com/office/drawing/2014/main" id="{2E71E5DE-5325-4492-9654-E2901200A8FC}"/>
              </a:ext>
            </a:extLst>
          </p:cNvPr>
          <p:cNvPicPr>
            <a:picLocks noChangeAspect="1"/>
          </p:cNvPicPr>
          <p:nvPr/>
        </p:nvPicPr>
        <p:blipFill rotWithShape="1">
          <a:blip r:embed="rId9"/>
          <a:srcRect l="23899" t="24828" r="15201" b="22480"/>
          <a:stretch/>
        </p:blipFill>
        <p:spPr>
          <a:xfrm>
            <a:off x="18304556" y="3661534"/>
            <a:ext cx="7968344" cy="9187542"/>
          </a:xfrm>
          <a:prstGeom prst="rect">
            <a:avLst/>
          </a:prstGeom>
        </p:spPr>
      </p:pic>
      <p:pic>
        <p:nvPicPr>
          <p:cNvPr id="2" name="Picture 1">
            <a:extLst>
              <a:ext uri="{FF2B5EF4-FFF2-40B4-BE49-F238E27FC236}">
                <a16:creationId xmlns:a16="http://schemas.microsoft.com/office/drawing/2014/main" id="{68DF8B27-49C1-4DF9-A6ED-F83E176E64F5}"/>
              </a:ext>
            </a:extLst>
          </p:cNvPr>
          <p:cNvPicPr>
            <a:picLocks noChangeAspect="1"/>
          </p:cNvPicPr>
          <p:nvPr/>
        </p:nvPicPr>
        <p:blipFill rotWithShape="1">
          <a:blip r:embed="rId10"/>
          <a:srcRect t="19118" b="46517"/>
          <a:stretch/>
        </p:blipFill>
        <p:spPr>
          <a:xfrm>
            <a:off x="11719540" y="11325071"/>
            <a:ext cx="6101786" cy="2794367"/>
          </a:xfrm>
          <a:prstGeom prst="rect">
            <a:avLst/>
          </a:prstGeom>
        </p:spPr>
      </p:pic>
      <p:pic>
        <p:nvPicPr>
          <p:cNvPr id="3" name="Picture 2">
            <a:extLst>
              <a:ext uri="{FF2B5EF4-FFF2-40B4-BE49-F238E27FC236}">
                <a16:creationId xmlns:a16="http://schemas.microsoft.com/office/drawing/2014/main" id="{79B3DE14-2E65-4386-8051-BA27584DD52B}"/>
              </a:ext>
            </a:extLst>
          </p:cNvPr>
          <p:cNvPicPr>
            <a:picLocks noChangeAspect="1"/>
          </p:cNvPicPr>
          <p:nvPr/>
        </p:nvPicPr>
        <p:blipFill>
          <a:blip r:embed="rId11"/>
          <a:stretch>
            <a:fillRect/>
          </a:stretch>
        </p:blipFill>
        <p:spPr>
          <a:xfrm>
            <a:off x="26671549" y="3661534"/>
            <a:ext cx="10019053" cy="5744870"/>
          </a:xfrm>
          <a:prstGeom prst="rect">
            <a:avLst/>
          </a:prstGeom>
        </p:spPr>
      </p:pic>
      <p:pic>
        <p:nvPicPr>
          <p:cNvPr id="7" name="Picture 6">
            <a:extLst>
              <a:ext uri="{FF2B5EF4-FFF2-40B4-BE49-F238E27FC236}">
                <a16:creationId xmlns:a16="http://schemas.microsoft.com/office/drawing/2014/main" id="{DC3BA9F3-DB77-44B3-A0EE-EFAB3D0536A5}"/>
              </a:ext>
            </a:extLst>
          </p:cNvPr>
          <p:cNvPicPr>
            <a:picLocks noChangeAspect="1"/>
          </p:cNvPicPr>
          <p:nvPr/>
        </p:nvPicPr>
        <p:blipFill rotWithShape="1">
          <a:blip r:embed="rId12"/>
          <a:srcRect b="30844"/>
          <a:stretch/>
        </p:blipFill>
        <p:spPr>
          <a:xfrm>
            <a:off x="26671548" y="9757736"/>
            <a:ext cx="9952973" cy="4822828"/>
          </a:xfrm>
          <a:prstGeom prst="rect">
            <a:avLst/>
          </a:prstGeom>
        </p:spPr>
      </p:pic>
      <p:pic>
        <p:nvPicPr>
          <p:cNvPr id="8" name="Picture 7">
            <a:extLst>
              <a:ext uri="{FF2B5EF4-FFF2-40B4-BE49-F238E27FC236}">
                <a16:creationId xmlns:a16="http://schemas.microsoft.com/office/drawing/2014/main" id="{FD60DC17-1572-4C59-BB1D-92EAC19B393B}"/>
              </a:ext>
            </a:extLst>
          </p:cNvPr>
          <p:cNvPicPr>
            <a:picLocks noChangeAspect="1"/>
          </p:cNvPicPr>
          <p:nvPr/>
        </p:nvPicPr>
        <p:blipFill rotWithShape="1">
          <a:blip r:embed="rId13"/>
          <a:srcRect b="36071"/>
          <a:stretch/>
        </p:blipFill>
        <p:spPr>
          <a:xfrm>
            <a:off x="18350352" y="13244624"/>
            <a:ext cx="7922548" cy="6749395"/>
          </a:xfrm>
          <a:prstGeom prst="rect">
            <a:avLst/>
          </a:prstGeom>
        </p:spPr>
      </p:pic>
      <p:pic>
        <p:nvPicPr>
          <p:cNvPr id="9" name="Picture 8">
            <a:extLst>
              <a:ext uri="{FF2B5EF4-FFF2-40B4-BE49-F238E27FC236}">
                <a16:creationId xmlns:a16="http://schemas.microsoft.com/office/drawing/2014/main" id="{2747D257-6156-4185-B7BF-DCC203C7E5C9}"/>
              </a:ext>
            </a:extLst>
          </p:cNvPr>
          <p:cNvPicPr>
            <a:picLocks noChangeAspect="1"/>
          </p:cNvPicPr>
          <p:nvPr/>
        </p:nvPicPr>
        <p:blipFill rotWithShape="1">
          <a:blip r:embed="rId14"/>
          <a:srcRect t="26557"/>
          <a:stretch/>
        </p:blipFill>
        <p:spPr>
          <a:xfrm>
            <a:off x="655085" y="14594597"/>
            <a:ext cx="5516833" cy="5399422"/>
          </a:xfrm>
          <a:prstGeom prst="rect">
            <a:avLst/>
          </a:prstGeom>
        </p:spPr>
      </p:pic>
      <p:pic>
        <p:nvPicPr>
          <p:cNvPr id="10" name="Picture 9">
            <a:extLst>
              <a:ext uri="{FF2B5EF4-FFF2-40B4-BE49-F238E27FC236}">
                <a16:creationId xmlns:a16="http://schemas.microsoft.com/office/drawing/2014/main" id="{C7C9B392-A232-43F0-8D17-57B41A554305}"/>
              </a:ext>
            </a:extLst>
          </p:cNvPr>
          <p:cNvPicPr>
            <a:picLocks noChangeAspect="1"/>
          </p:cNvPicPr>
          <p:nvPr/>
        </p:nvPicPr>
        <p:blipFill rotWithShape="1">
          <a:blip r:embed="rId15"/>
          <a:srcRect t="41891" b="21531"/>
          <a:stretch/>
        </p:blipFill>
        <p:spPr>
          <a:xfrm>
            <a:off x="6700944" y="14580564"/>
            <a:ext cx="11076281" cy="5399422"/>
          </a:xfrm>
          <a:prstGeom prst="rect">
            <a:avLst/>
          </a:prstGeom>
        </p:spPr>
      </p:pic>
      <p:pic>
        <p:nvPicPr>
          <p:cNvPr id="11" name="Picture 10">
            <a:extLst>
              <a:ext uri="{FF2B5EF4-FFF2-40B4-BE49-F238E27FC236}">
                <a16:creationId xmlns:a16="http://schemas.microsoft.com/office/drawing/2014/main" id="{89BA77ED-412E-4000-A1FD-7564DA8C485D}"/>
              </a:ext>
            </a:extLst>
          </p:cNvPr>
          <p:cNvPicPr>
            <a:picLocks noChangeAspect="1"/>
          </p:cNvPicPr>
          <p:nvPr/>
        </p:nvPicPr>
        <p:blipFill rotWithShape="1">
          <a:blip r:embed="rId16"/>
          <a:srcRect l="-332" t="40624" r="332" b="21212"/>
          <a:stretch/>
        </p:blipFill>
        <p:spPr>
          <a:xfrm>
            <a:off x="26671548" y="14931897"/>
            <a:ext cx="9952973" cy="5062122"/>
          </a:xfrm>
          <a:prstGeom prst="rect">
            <a:avLst/>
          </a:prstGeom>
        </p:spPr>
      </p:pic>
      <p:pic>
        <p:nvPicPr>
          <p:cNvPr id="16" name="Audio 15">
            <a:hlinkClick r:id="" action="ppaction://media"/>
            <a:extLst>
              <a:ext uri="{FF2B5EF4-FFF2-40B4-BE49-F238E27FC236}">
                <a16:creationId xmlns:a16="http://schemas.microsoft.com/office/drawing/2014/main" id="{0770AD1C-81E4-4610-9D21-3CD6EF1DAB7E}"/>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36701413" y="20305713"/>
            <a:ext cx="609600" cy="609600"/>
          </a:xfrm>
          <a:prstGeom prst="rect">
            <a:avLst/>
          </a:prstGeom>
        </p:spPr>
      </p:pic>
    </p:spTree>
    <p:extLst>
      <p:ext uri="{BB962C8B-B14F-4D97-AF65-F5344CB8AC3E}">
        <p14:creationId xmlns:p14="http://schemas.microsoft.com/office/powerpoint/2010/main" val="1015452661"/>
      </p:ext>
    </p:extLst>
  </p:cSld>
  <p:clrMapOvr>
    <a:masterClrMapping/>
  </p:clrMapOvr>
  <mc:AlternateContent xmlns:mc="http://schemas.openxmlformats.org/markup-compatibility/2006" xmlns:p14="http://schemas.microsoft.com/office/powerpoint/2010/main">
    <mc:Choice Requires="p14">
      <p:transition spd="slow" p14:dur="2000" advTm="109937"/>
    </mc:Choice>
    <mc:Fallback xmlns="">
      <p:transition spd="slow" advTm="109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28238" y="135563"/>
            <a:ext cx="37206936" cy="2887094"/>
          </a:xfrm>
          <a:prstGeom prst="rect">
            <a:avLst/>
          </a:prstGeom>
          <a:solidFill>
            <a:schemeClr val="bg1"/>
          </a:solidFill>
          <a:ln w="38100">
            <a:solidFill>
              <a:srgbClr val="8C184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chemeClr val="tx1"/>
                </a:solidFill>
              </a:rPr>
              <a:t>Blue Vane Traps in the Field</a:t>
            </a:r>
          </a:p>
        </p:txBody>
      </p:sp>
      <p:sp>
        <p:nvSpPr>
          <p:cNvPr id="35" name="Rectangle 34"/>
          <p:cNvSpPr/>
          <p:nvPr/>
        </p:nvSpPr>
        <p:spPr>
          <a:xfrm>
            <a:off x="119921" y="104931"/>
            <a:ext cx="37205587" cy="20821338"/>
          </a:xfrm>
          <a:prstGeom prst="rect">
            <a:avLst/>
          </a:prstGeom>
          <a:noFill/>
          <a:ln w="254000">
            <a:solidFill>
              <a:srgbClr val="000000"/>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Action Button: Home 30">
            <a:hlinkClick r:id="" action="ppaction://hlinkshowjump?jump=firstslide" highlightClick="1"/>
          </p:cNvPr>
          <p:cNvSpPr/>
          <p:nvPr/>
        </p:nvSpPr>
        <p:spPr>
          <a:xfrm>
            <a:off x="35252920" y="847781"/>
            <a:ext cx="1371602" cy="1371601"/>
          </a:xfrm>
          <a:prstGeom prst="actionButtonHome">
            <a:avLst/>
          </a:prstGeom>
          <a:solidFill>
            <a:sysClr val="windowText" lastClr="000000"/>
          </a:solidFill>
          <a:ln w="12700" cap="flat" cmpd="sng" algn="ctr">
            <a:solidFill>
              <a:sysClr val="window" lastClr="FFFFFF"/>
            </a:solidFill>
            <a:prstDash val="solid"/>
          </a:ln>
          <a:effectLst/>
        </p:spPr>
        <p:txBody>
          <a:bodyPr rot="0" spcFirstLastPara="0" vertOverflow="overflow" horzOverflow="overflow" vert="horz" wrap="square" lIns="280805" tIns="140401" rIns="280805" bIns="140401" numCol="1" spcCol="0" rtlCol="0" fromWordArt="0" anchor="ctr" anchorCtr="0" forceAA="0" compatLnSpc="1">
            <a:prstTxWarp prst="textNoShape">
              <a:avLst/>
            </a:prstTxWarp>
            <a:noAutofit/>
          </a:bodyPr>
          <a:lstStyle/>
          <a:p>
            <a:pPr algn="ctr" defTabSz="1404253">
              <a:defRPr/>
            </a:pPr>
            <a:endParaRPr lang="en-US" sz="16800" kern="0">
              <a:solidFill>
                <a:prstClr val="white"/>
              </a:solidFill>
              <a:latin typeface="Trebuchet MS" panose="020B0603020202020204"/>
            </a:endParaRPr>
          </a:p>
        </p:txBody>
      </p:sp>
      <p:pic>
        <p:nvPicPr>
          <p:cNvPr id="30" name="Picture 29" descr="A picture containing drawing, food&#10;&#10;Description automatically generated">
            <a:extLst>
              <a:ext uri="{FF2B5EF4-FFF2-40B4-BE49-F238E27FC236}">
                <a16:creationId xmlns:a16="http://schemas.microsoft.com/office/drawing/2014/main" id="{B37FA6EB-74AA-D845-BD9C-C72AF6B49EE7}"/>
              </a:ext>
            </a:extLst>
          </p:cNvPr>
          <p:cNvPicPr>
            <a:picLocks noChangeAspect="1"/>
          </p:cNvPicPr>
          <p:nvPr/>
        </p:nvPicPr>
        <p:blipFill>
          <a:blip r:embed="rId4"/>
          <a:stretch>
            <a:fillRect/>
          </a:stretch>
        </p:blipFill>
        <p:spPr>
          <a:xfrm>
            <a:off x="-1011681" y="86319"/>
            <a:ext cx="9461500" cy="2959100"/>
          </a:xfrm>
          <a:prstGeom prst="rect">
            <a:avLst/>
          </a:prstGeom>
        </p:spPr>
      </p:pic>
      <p:sp>
        <p:nvSpPr>
          <p:cNvPr id="32" name="Rectangle 31">
            <a:extLst>
              <a:ext uri="{FF2B5EF4-FFF2-40B4-BE49-F238E27FC236}">
                <a16:creationId xmlns:a16="http://schemas.microsoft.com/office/drawing/2014/main" id="{BB1E5ECF-E73B-7543-977D-D4AEACEADAC5}"/>
              </a:ext>
            </a:extLst>
          </p:cNvPr>
          <p:cNvSpPr/>
          <p:nvPr/>
        </p:nvSpPr>
        <p:spPr>
          <a:xfrm>
            <a:off x="247135" y="2952324"/>
            <a:ext cx="36971416" cy="412041"/>
          </a:xfrm>
          <a:prstGeom prst="rect">
            <a:avLst/>
          </a:prstGeom>
          <a:solidFill>
            <a:schemeClr val="tx2">
              <a:lumMod val="75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5000" dirty="0"/>
          </a:p>
        </p:txBody>
      </p:sp>
      <p:sp>
        <p:nvSpPr>
          <p:cNvPr id="39" name="Text Box 37">
            <a:extLst>
              <a:ext uri="{FF2B5EF4-FFF2-40B4-BE49-F238E27FC236}">
                <a16:creationId xmlns:a16="http://schemas.microsoft.com/office/drawing/2014/main" id="{37F20112-D252-4065-A034-01AAE81326F3}"/>
              </a:ext>
            </a:extLst>
          </p:cNvPr>
          <p:cNvSpPr txBox="1">
            <a:spLocks noChangeArrowheads="1"/>
          </p:cNvSpPr>
          <p:nvPr/>
        </p:nvSpPr>
        <p:spPr bwMode="auto">
          <a:xfrm>
            <a:off x="7810500" y="18010072"/>
            <a:ext cx="23507700" cy="2172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4400" dirty="0">
                <a:solidFill>
                  <a:srgbClr val="000000"/>
                </a:solidFill>
              </a:rPr>
              <a:t>Fig. 2: Blue vane traps. (Left) Blue Vane Trap in field site. (Center) Close up of a BVT with a yucca moth on the rim (in red). (Right) Traps filled with bees, flies, and other pollinators in water.</a:t>
            </a:r>
            <a:endParaRPr lang="en-US" sz="4400" b="1" dirty="0">
              <a:solidFill>
                <a:srgbClr val="000000"/>
              </a:solidFill>
            </a:endParaRPr>
          </a:p>
        </p:txBody>
      </p:sp>
      <p:grpSp>
        <p:nvGrpSpPr>
          <p:cNvPr id="3" name="Group 2">
            <a:extLst>
              <a:ext uri="{FF2B5EF4-FFF2-40B4-BE49-F238E27FC236}">
                <a16:creationId xmlns:a16="http://schemas.microsoft.com/office/drawing/2014/main" id="{FCF7EC91-FBB7-4723-A6E0-31B5A80D8443}"/>
              </a:ext>
            </a:extLst>
          </p:cNvPr>
          <p:cNvGrpSpPr/>
          <p:nvPr/>
        </p:nvGrpSpPr>
        <p:grpSpPr>
          <a:xfrm>
            <a:off x="553367" y="3578394"/>
            <a:ext cx="36071155" cy="14112732"/>
            <a:chOff x="19308288" y="7103414"/>
            <a:chExt cx="16910766" cy="7793840"/>
          </a:xfrm>
        </p:grpSpPr>
        <p:grpSp>
          <p:nvGrpSpPr>
            <p:cNvPr id="33" name="Group 32">
              <a:extLst>
                <a:ext uri="{FF2B5EF4-FFF2-40B4-BE49-F238E27FC236}">
                  <a16:creationId xmlns:a16="http://schemas.microsoft.com/office/drawing/2014/main" id="{FA944E3D-C6EA-4901-AAC1-6EBC4594DE7D}"/>
                </a:ext>
              </a:extLst>
            </p:cNvPr>
            <p:cNvGrpSpPr/>
            <p:nvPr/>
          </p:nvGrpSpPr>
          <p:grpSpPr>
            <a:xfrm>
              <a:off x="19308288" y="7103414"/>
              <a:ext cx="16910766" cy="7793840"/>
              <a:chOff x="14801542" y="17368245"/>
              <a:chExt cx="13392250" cy="5953125"/>
            </a:xfrm>
          </p:grpSpPr>
          <p:pic>
            <p:nvPicPr>
              <p:cNvPr id="34" name="Picture 33">
                <a:extLst>
                  <a:ext uri="{FF2B5EF4-FFF2-40B4-BE49-F238E27FC236}">
                    <a16:creationId xmlns:a16="http://schemas.microsoft.com/office/drawing/2014/main" id="{2D183CEB-92FA-4A8E-A485-A6F052ABF9A7}"/>
                  </a:ext>
                </a:extLst>
              </p:cNvPr>
              <p:cNvPicPr>
                <a:picLocks noChangeAspect="1"/>
              </p:cNvPicPr>
              <p:nvPr/>
            </p:nvPicPr>
            <p:blipFill>
              <a:blip r:embed="rId5"/>
              <a:stretch>
                <a:fillRect/>
              </a:stretch>
            </p:blipFill>
            <p:spPr>
              <a:xfrm>
                <a:off x="14801542" y="17368245"/>
                <a:ext cx="4467225" cy="5953125"/>
              </a:xfrm>
              <a:prstGeom prst="rect">
                <a:avLst/>
              </a:prstGeom>
            </p:spPr>
          </p:pic>
          <p:pic>
            <p:nvPicPr>
              <p:cNvPr id="37" name="Picture 36">
                <a:extLst>
                  <a:ext uri="{FF2B5EF4-FFF2-40B4-BE49-F238E27FC236}">
                    <a16:creationId xmlns:a16="http://schemas.microsoft.com/office/drawing/2014/main" id="{DC74D34D-4BDC-40BF-8C85-BF6A47D28389}"/>
                  </a:ext>
                </a:extLst>
              </p:cNvPr>
              <p:cNvPicPr>
                <a:picLocks noChangeAspect="1"/>
              </p:cNvPicPr>
              <p:nvPr/>
            </p:nvPicPr>
            <p:blipFill>
              <a:blip r:embed="rId6"/>
              <a:stretch>
                <a:fillRect/>
              </a:stretch>
            </p:blipFill>
            <p:spPr>
              <a:xfrm>
                <a:off x="19268767" y="17368245"/>
                <a:ext cx="4467225" cy="5953125"/>
              </a:xfrm>
              <a:prstGeom prst="rect">
                <a:avLst/>
              </a:prstGeom>
            </p:spPr>
          </p:pic>
          <p:pic>
            <p:nvPicPr>
              <p:cNvPr id="38" name="Picture 37">
                <a:extLst>
                  <a:ext uri="{FF2B5EF4-FFF2-40B4-BE49-F238E27FC236}">
                    <a16:creationId xmlns:a16="http://schemas.microsoft.com/office/drawing/2014/main" id="{3ACBF889-1BCF-4F8F-A9D2-154F671BC7F6}"/>
                  </a:ext>
                </a:extLst>
              </p:cNvPr>
              <p:cNvPicPr>
                <a:picLocks noChangeAspect="1"/>
              </p:cNvPicPr>
              <p:nvPr/>
            </p:nvPicPr>
            <p:blipFill>
              <a:blip r:embed="rId7"/>
              <a:stretch>
                <a:fillRect/>
              </a:stretch>
            </p:blipFill>
            <p:spPr>
              <a:xfrm>
                <a:off x="23726567" y="17368245"/>
                <a:ext cx="4467225" cy="5953125"/>
              </a:xfrm>
              <a:prstGeom prst="rect">
                <a:avLst/>
              </a:prstGeom>
            </p:spPr>
          </p:pic>
        </p:grpSp>
        <p:sp>
          <p:nvSpPr>
            <p:cNvPr id="2" name="Oval 1">
              <a:extLst>
                <a:ext uri="{FF2B5EF4-FFF2-40B4-BE49-F238E27FC236}">
                  <a16:creationId xmlns:a16="http://schemas.microsoft.com/office/drawing/2014/main" id="{C29EED7E-ED1A-4530-93CA-1843C71FF067}"/>
                </a:ext>
              </a:extLst>
            </p:cNvPr>
            <p:cNvSpPr/>
            <p:nvPr/>
          </p:nvSpPr>
          <p:spPr>
            <a:xfrm>
              <a:off x="26797537" y="9589201"/>
              <a:ext cx="2023045" cy="203153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3" name="Picture 42">
            <a:extLst>
              <a:ext uri="{FF2B5EF4-FFF2-40B4-BE49-F238E27FC236}">
                <a16:creationId xmlns:a16="http://schemas.microsoft.com/office/drawing/2014/main" id="{F0643D22-C083-4A47-B1AF-54820D1E5711}"/>
              </a:ext>
            </a:extLst>
          </p:cNvPr>
          <p:cNvPicPr>
            <a:picLocks noChangeAspect="1"/>
          </p:cNvPicPr>
          <p:nvPr/>
        </p:nvPicPr>
        <p:blipFill>
          <a:blip r:embed="rId8"/>
          <a:stretch>
            <a:fillRect/>
          </a:stretch>
        </p:blipFill>
        <p:spPr>
          <a:xfrm>
            <a:off x="32144037" y="455940"/>
            <a:ext cx="2407897" cy="2295417"/>
          </a:xfrm>
          <a:prstGeom prst="rect">
            <a:avLst/>
          </a:prstGeom>
        </p:spPr>
      </p:pic>
      <p:pic>
        <p:nvPicPr>
          <p:cNvPr id="44" name="Picture 87" descr="Pollination Nation REU – ICE Network Fargo">
            <a:extLst>
              <a:ext uri="{FF2B5EF4-FFF2-40B4-BE49-F238E27FC236}">
                <a16:creationId xmlns:a16="http://schemas.microsoft.com/office/drawing/2014/main" id="{157F2E04-D663-48B1-80E0-CF1620DC0E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509015" y="503245"/>
            <a:ext cx="3241870" cy="2347174"/>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0EB31A49-516B-4BB2-8D47-5C4C437D939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6701413" y="20305713"/>
            <a:ext cx="609600" cy="609600"/>
          </a:xfrm>
          <a:prstGeom prst="rect">
            <a:avLst/>
          </a:prstGeom>
        </p:spPr>
      </p:pic>
    </p:spTree>
    <p:extLst>
      <p:ext uri="{BB962C8B-B14F-4D97-AF65-F5344CB8AC3E}">
        <p14:creationId xmlns:p14="http://schemas.microsoft.com/office/powerpoint/2010/main" val="1526913274"/>
      </p:ext>
    </p:extLst>
  </p:cSld>
  <p:clrMapOvr>
    <a:masterClrMapping/>
  </p:clrMapOvr>
  <mc:AlternateContent xmlns:mc="http://schemas.openxmlformats.org/markup-compatibility/2006" xmlns:p14="http://schemas.microsoft.com/office/powerpoint/2010/main">
    <mc:Choice Requires="p14">
      <p:transition spd="slow" p14:dur="2000" advTm="85855"/>
    </mc:Choice>
    <mc:Fallback xmlns="">
      <p:transition spd="slow" advTm="85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8238" y="135563"/>
            <a:ext cx="37206936" cy="2887094"/>
          </a:xfrm>
          <a:prstGeom prst="rect">
            <a:avLst/>
          </a:prstGeom>
          <a:solidFill>
            <a:schemeClr val="bg1"/>
          </a:solidFill>
          <a:ln w="38100">
            <a:solidFill>
              <a:srgbClr val="8C184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dirty="0">
                <a:solidFill>
                  <a:schemeClr val="tx1"/>
                </a:solidFill>
              </a:rPr>
              <a:t>Preliminary Results</a:t>
            </a:r>
          </a:p>
        </p:txBody>
      </p:sp>
      <p:sp>
        <p:nvSpPr>
          <p:cNvPr id="11" name="Rectangle 10"/>
          <p:cNvSpPr/>
          <p:nvPr/>
        </p:nvSpPr>
        <p:spPr>
          <a:xfrm>
            <a:off x="119921" y="104931"/>
            <a:ext cx="37205587" cy="20821338"/>
          </a:xfrm>
          <a:prstGeom prst="rect">
            <a:avLst/>
          </a:prstGeom>
          <a:noFill/>
          <a:ln w="254000">
            <a:solidFill>
              <a:srgbClr val="000000"/>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ction Button: Home 7">
            <a:hlinkClick r:id="" action="ppaction://hlinkshowjump?jump=firstslide" highlightClick="1"/>
            <a:extLst>
              <a:ext uri="{FF2B5EF4-FFF2-40B4-BE49-F238E27FC236}">
                <a16:creationId xmlns:a16="http://schemas.microsoft.com/office/drawing/2014/main" id="{61035B0A-AC3D-D24C-8980-CEC040A07F3B}"/>
              </a:ext>
            </a:extLst>
          </p:cNvPr>
          <p:cNvSpPr/>
          <p:nvPr/>
        </p:nvSpPr>
        <p:spPr>
          <a:xfrm>
            <a:off x="35252920" y="847781"/>
            <a:ext cx="1371602" cy="1371601"/>
          </a:xfrm>
          <a:prstGeom prst="actionButtonHome">
            <a:avLst/>
          </a:prstGeom>
          <a:solidFill>
            <a:sysClr val="windowText" lastClr="000000"/>
          </a:solidFill>
          <a:ln w="12700" cap="flat" cmpd="sng" algn="ctr">
            <a:solidFill>
              <a:sysClr val="window" lastClr="FFFFFF"/>
            </a:solidFill>
            <a:prstDash val="solid"/>
          </a:ln>
          <a:effectLst/>
        </p:spPr>
        <p:txBody>
          <a:bodyPr rot="0" spcFirstLastPara="0" vertOverflow="overflow" horzOverflow="overflow" vert="horz" wrap="square" lIns="280805" tIns="140401" rIns="280805" bIns="140401" numCol="1" spcCol="0" rtlCol="0" fromWordArt="0" anchor="ctr" anchorCtr="0" forceAA="0" compatLnSpc="1">
            <a:prstTxWarp prst="textNoShape">
              <a:avLst/>
            </a:prstTxWarp>
            <a:noAutofit/>
          </a:bodyPr>
          <a:lstStyle/>
          <a:p>
            <a:pPr algn="ctr" defTabSz="1404253">
              <a:defRPr/>
            </a:pPr>
            <a:endParaRPr lang="en-US" sz="16800" kern="0">
              <a:solidFill>
                <a:prstClr val="white"/>
              </a:solidFill>
              <a:latin typeface="Trebuchet MS" panose="020B0603020202020204"/>
            </a:endParaRPr>
          </a:p>
        </p:txBody>
      </p:sp>
      <p:pic>
        <p:nvPicPr>
          <p:cNvPr id="9" name="Picture 8" descr="A picture containing drawing, food&#10;&#10;Description automatically generated">
            <a:extLst>
              <a:ext uri="{FF2B5EF4-FFF2-40B4-BE49-F238E27FC236}">
                <a16:creationId xmlns:a16="http://schemas.microsoft.com/office/drawing/2014/main" id="{0F51964D-07ED-8D4D-8270-97BDA12873D4}"/>
              </a:ext>
            </a:extLst>
          </p:cNvPr>
          <p:cNvPicPr>
            <a:picLocks noChangeAspect="1"/>
          </p:cNvPicPr>
          <p:nvPr/>
        </p:nvPicPr>
        <p:blipFill>
          <a:blip r:embed="rId4"/>
          <a:stretch>
            <a:fillRect/>
          </a:stretch>
        </p:blipFill>
        <p:spPr>
          <a:xfrm>
            <a:off x="-1011681" y="86319"/>
            <a:ext cx="9461500" cy="2959100"/>
          </a:xfrm>
          <a:prstGeom prst="rect">
            <a:avLst/>
          </a:prstGeom>
        </p:spPr>
      </p:pic>
      <p:sp>
        <p:nvSpPr>
          <p:cNvPr id="13" name="Rectangle 12">
            <a:extLst>
              <a:ext uri="{FF2B5EF4-FFF2-40B4-BE49-F238E27FC236}">
                <a16:creationId xmlns:a16="http://schemas.microsoft.com/office/drawing/2014/main" id="{0C09BBFB-E7A7-0E47-B59C-7D54BC65053F}"/>
              </a:ext>
            </a:extLst>
          </p:cNvPr>
          <p:cNvSpPr/>
          <p:nvPr/>
        </p:nvSpPr>
        <p:spPr>
          <a:xfrm>
            <a:off x="247135" y="2952324"/>
            <a:ext cx="36971416" cy="412041"/>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5000" dirty="0"/>
          </a:p>
        </p:txBody>
      </p:sp>
      <p:pic>
        <p:nvPicPr>
          <p:cNvPr id="10" name="Picture 9">
            <a:extLst>
              <a:ext uri="{FF2B5EF4-FFF2-40B4-BE49-F238E27FC236}">
                <a16:creationId xmlns:a16="http://schemas.microsoft.com/office/drawing/2014/main" id="{2C611488-13AD-4C7A-A95B-7BCFEA27FFDD}"/>
              </a:ext>
            </a:extLst>
          </p:cNvPr>
          <p:cNvPicPr>
            <a:picLocks noChangeAspect="1"/>
          </p:cNvPicPr>
          <p:nvPr/>
        </p:nvPicPr>
        <p:blipFill>
          <a:blip r:embed="rId5"/>
          <a:stretch>
            <a:fillRect/>
          </a:stretch>
        </p:blipFill>
        <p:spPr>
          <a:xfrm>
            <a:off x="32144037" y="491540"/>
            <a:ext cx="2407897" cy="2295417"/>
          </a:xfrm>
          <a:prstGeom prst="rect">
            <a:avLst/>
          </a:prstGeom>
        </p:spPr>
      </p:pic>
      <p:pic>
        <p:nvPicPr>
          <p:cNvPr id="14" name="Picture 87" descr="Pollination Nation REU – ICE Network Fargo">
            <a:extLst>
              <a:ext uri="{FF2B5EF4-FFF2-40B4-BE49-F238E27FC236}">
                <a16:creationId xmlns:a16="http://schemas.microsoft.com/office/drawing/2014/main" id="{EE676F93-966F-4B49-B500-D88A9C9241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09015" y="538845"/>
            <a:ext cx="3241870" cy="234717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icture containing implement, stationary, pencil&#10;&#10;Description automatically generated">
            <a:extLst>
              <a:ext uri="{FF2B5EF4-FFF2-40B4-BE49-F238E27FC236}">
                <a16:creationId xmlns:a16="http://schemas.microsoft.com/office/drawing/2014/main" id="{3713DD37-CA64-4CD7-93C6-B526E582C4EF}"/>
              </a:ext>
            </a:extLst>
          </p:cNvPr>
          <p:cNvPicPr>
            <a:picLocks noChangeAspect="1"/>
          </p:cNvPicPr>
          <p:nvPr/>
        </p:nvPicPr>
        <p:blipFill>
          <a:blip r:embed="rId7"/>
          <a:stretch>
            <a:fillRect/>
          </a:stretch>
        </p:blipFill>
        <p:spPr>
          <a:xfrm>
            <a:off x="1768462" y="5128301"/>
            <a:ext cx="8229600" cy="8229600"/>
          </a:xfrm>
          <a:prstGeom prst="rect">
            <a:avLst/>
          </a:prstGeom>
        </p:spPr>
      </p:pic>
      <p:pic>
        <p:nvPicPr>
          <p:cNvPr id="16" name="Picture 15">
            <a:extLst>
              <a:ext uri="{FF2B5EF4-FFF2-40B4-BE49-F238E27FC236}">
                <a16:creationId xmlns:a16="http://schemas.microsoft.com/office/drawing/2014/main" id="{66E7A78A-19C9-40D6-9AD5-B99A7A224716}"/>
              </a:ext>
            </a:extLst>
          </p:cNvPr>
          <p:cNvPicPr>
            <a:picLocks noChangeAspect="1"/>
          </p:cNvPicPr>
          <p:nvPr/>
        </p:nvPicPr>
        <p:blipFill>
          <a:blip r:embed="rId8"/>
          <a:stretch>
            <a:fillRect/>
          </a:stretch>
        </p:blipFill>
        <p:spPr>
          <a:xfrm>
            <a:off x="27023320" y="5128301"/>
            <a:ext cx="8229600" cy="8229600"/>
          </a:xfrm>
          <a:prstGeom prst="rect">
            <a:avLst/>
          </a:prstGeom>
        </p:spPr>
      </p:pic>
      <p:pic>
        <p:nvPicPr>
          <p:cNvPr id="17" name="Picture 16" descr="Chart&#10;&#10;Description automatically generated">
            <a:extLst>
              <a:ext uri="{FF2B5EF4-FFF2-40B4-BE49-F238E27FC236}">
                <a16:creationId xmlns:a16="http://schemas.microsoft.com/office/drawing/2014/main" id="{9A44D4B5-2BCE-45B4-866A-948531D15D85}"/>
              </a:ext>
            </a:extLst>
          </p:cNvPr>
          <p:cNvPicPr>
            <a:picLocks noChangeAspect="1"/>
          </p:cNvPicPr>
          <p:nvPr/>
        </p:nvPicPr>
        <p:blipFill>
          <a:blip r:embed="rId9"/>
          <a:stretch>
            <a:fillRect/>
          </a:stretch>
        </p:blipFill>
        <p:spPr>
          <a:xfrm>
            <a:off x="18605034" y="5147426"/>
            <a:ext cx="8229600" cy="8229600"/>
          </a:xfrm>
          <a:prstGeom prst="rect">
            <a:avLst/>
          </a:prstGeom>
        </p:spPr>
      </p:pic>
      <p:pic>
        <p:nvPicPr>
          <p:cNvPr id="18" name="Picture 17" descr="Chart, box and whisker chart&#10;&#10;Description automatically generated">
            <a:extLst>
              <a:ext uri="{FF2B5EF4-FFF2-40B4-BE49-F238E27FC236}">
                <a16:creationId xmlns:a16="http://schemas.microsoft.com/office/drawing/2014/main" id="{55F1FB9E-EA84-4E26-A777-3C4127DA78E8}"/>
              </a:ext>
            </a:extLst>
          </p:cNvPr>
          <p:cNvPicPr>
            <a:picLocks noChangeAspect="1"/>
          </p:cNvPicPr>
          <p:nvPr/>
        </p:nvPicPr>
        <p:blipFill>
          <a:blip r:embed="rId10"/>
          <a:stretch>
            <a:fillRect/>
          </a:stretch>
        </p:blipFill>
        <p:spPr>
          <a:xfrm>
            <a:off x="10186748" y="5128301"/>
            <a:ext cx="8229600" cy="8229600"/>
          </a:xfrm>
          <a:prstGeom prst="rect">
            <a:avLst/>
          </a:prstGeom>
        </p:spPr>
      </p:pic>
      <p:sp>
        <p:nvSpPr>
          <p:cNvPr id="19" name="Rectangle 18">
            <a:extLst>
              <a:ext uri="{FF2B5EF4-FFF2-40B4-BE49-F238E27FC236}">
                <a16:creationId xmlns:a16="http://schemas.microsoft.com/office/drawing/2014/main" id="{BAF40B79-B872-4D81-A830-48242DBD6AC0}"/>
              </a:ext>
            </a:extLst>
          </p:cNvPr>
          <p:cNvSpPr/>
          <p:nvPr/>
        </p:nvSpPr>
        <p:spPr>
          <a:xfrm>
            <a:off x="1768462" y="4968358"/>
            <a:ext cx="37206936" cy="7315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5000" dirty="0">
                <a:solidFill>
                  <a:schemeClr val="tx1"/>
                </a:solidFill>
              </a:rPr>
              <a:t>A                                            		 B				    	    C				                D			</a:t>
            </a:r>
          </a:p>
        </p:txBody>
      </p:sp>
      <p:sp>
        <p:nvSpPr>
          <p:cNvPr id="20" name="Text Box 37">
            <a:extLst>
              <a:ext uri="{FF2B5EF4-FFF2-40B4-BE49-F238E27FC236}">
                <a16:creationId xmlns:a16="http://schemas.microsoft.com/office/drawing/2014/main" id="{F8774D85-4EA3-44B6-9A64-0C140D077914}"/>
              </a:ext>
            </a:extLst>
          </p:cNvPr>
          <p:cNvSpPr txBox="1">
            <a:spLocks noChangeArrowheads="1"/>
          </p:cNvSpPr>
          <p:nvPr/>
        </p:nvSpPr>
        <p:spPr bwMode="auto">
          <a:xfrm>
            <a:off x="1768462" y="4324489"/>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Cover of Mesquite and Creosote</a:t>
            </a:r>
          </a:p>
        </p:txBody>
      </p:sp>
      <p:sp>
        <p:nvSpPr>
          <p:cNvPr id="21" name="Text Box 37">
            <a:extLst>
              <a:ext uri="{FF2B5EF4-FFF2-40B4-BE49-F238E27FC236}">
                <a16:creationId xmlns:a16="http://schemas.microsoft.com/office/drawing/2014/main" id="{FCDE3665-B4DD-4CFC-BB89-B8FCDB7140C4}"/>
              </a:ext>
            </a:extLst>
          </p:cNvPr>
          <p:cNvSpPr txBox="1">
            <a:spLocks noChangeArrowheads="1"/>
          </p:cNvSpPr>
          <p:nvPr/>
        </p:nvSpPr>
        <p:spPr bwMode="auto">
          <a:xfrm>
            <a:off x="10186748" y="4261544"/>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Number of Pollinators per Trap</a:t>
            </a:r>
          </a:p>
        </p:txBody>
      </p:sp>
      <p:sp>
        <p:nvSpPr>
          <p:cNvPr id="22" name="Text Box 37">
            <a:extLst>
              <a:ext uri="{FF2B5EF4-FFF2-40B4-BE49-F238E27FC236}">
                <a16:creationId xmlns:a16="http://schemas.microsoft.com/office/drawing/2014/main" id="{E4075C05-1747-4669-978A-297023E69A56}"/>
              </a:ext>
            </a:extLst>
          </p:cNvPr>
          <p:cNvSpPr txBox="1">
            <a:spLocks noChangeArrowheads="1"/>
          </p:cNvSpPr>
          <p:nvPr/>
        </p:nvSpPr>
        <p:spPr bwMode="auto">
          <a:xfrm>
            <a:off x="19166453" y="4198599"/>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Effect of Creosote Cover</a:t>
            </a:r>
          </a:p>
        </p:txBody>
      </p:sp>
      <p:sp>
        <p:nvSpPr>
          <p:cNvPr id="23" name="Text Box 37">
            <a:extLst>
              <a:ext uri="{FF2B5EF4-FFF2-40B4-BE49-F238E27FC236}">
                <a16:creationId xmlns:a16="http://schemas.microsoft.com/office/drawing/2014/main" id="{F4446D94-BD8C-44DD-8E7A-E54593F544C0}"/>
              </a:ext>
            </a:extLst>
          </p:cNvPr>
          <p:cNvSpPr txBox="1">
            <a:spLocks noChangeArrowheads="1"/>
          </p:cNvSpPr>
          <p:nvPr/>
        </p:nvSpPr>
        <p:spPr bwMode="auto">
          <a:xfrm>
            <a:off x="27976164" y="4387435"/>
            <a:ext cx="984911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Effect of Mesquite Cover</a:t>
            </a:r>
          </a:p>
        </p:txBody>
      </p:sp>
      <p:sp>
        <p:nvSpPr>
          <p:cNvPr id="24" name="Text Box 37">
            <a:extLst>
              <a:ext uri="{FF2B5EF4-FFF2-40B4-BE49-F238E27FC236}">
                <a16:creationId xmlns:a16="http://schemas.microsoft.com/office/drawing/2014/main" id="{C9731860-8C97-4EF7-B72B-BD16D62F97A7}"/>
              </a:ext>
            </a:extLst>
          </p:cNvPr>
          <p:cNvSpPr txBox="1">
            <a:spLocks noChangeArrowheads="1"/>
          </p:cNvSpPr>
          <p:nvPr/>
        </p:nvSpPr>
        <p:spPr bwMode="auto">
          <a:xfrm>
            <a:off x="11783915" y="9221891"/>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A</a:t>
            </a:r>
          </a:p>
        </p:txBody>
      </p:sp>
      <p:sp>
        <p:nvSpPr>
          <p:cNvPr id="25" name="Text Box 37">
            <a:extLst>
              <a:ext uri="{FF2B5EF4-FFF2-40B4-BE49-F238E27FC236}">
                <a16:creationId xmlns:a16="http://schemas.microsoft.com/office/drawing/2014/main" id="{5F4080CB-8521-4AA6-9DE9-E4E46A182A4F}"/>
              </a:ext>
            </a:extLst>
          </p:cNvPr>
          <p:cNvSpPr txBox="1">
            <a:spLocks noChangeArrowheads="1"/>
          </p:cNvSpPr>
          <p:nvPr/>
        </p:nvSpPr>
        <p:spPr bwMode="auto">
          <a:xfrm>
            <a:off x="15263715" y="8850940"/>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A</a:t>
            </a:r>
          </a:p>
        </p:txBody>
      </p:sp>
      <p:sp>
        <p:nvSpPr>
          <p:cNvPr id="26" name="Text Box 37">
            <a:extLst>
              <a:ext uri="{FF2B5EF4-FFF2-40B4-BE49-F238E27FC236}">
                <a16:creationId xmlns:a16="http://schemas.microsoft.com/office/drawing/2014/main" id="{6F4098DC-F17F-4258-B9D0-7542916149F8}"/>
              </a:ext>
            </a:extLst>
          </p:cNvPr>
          <p:cNvSpPr txBox="1">
            <a:spLocks noChangeArrowheads="1"/>
          </p:cNvSpPr>
          <p:nvPr/>
        </p:nvSpPr>
        <p:spPr bwMode="auto">
          <a:xfrm>
            <a:off x="12850715" y="10820531"/>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B</a:t>
            </a:r>
          </a:p>
        </p:txBody>
      </p:sp>
      <p:sp>
        <p:nvSpPr>
          <p:cNvPr id="27" name="Text Box 37">
            <a:extLst>
              <a:ext uri="{FF2B5EF4-FFF2-40B4-BE49-F238E27FC236}">
                <a16:creationId xmlns:a16="http://schemas.microsoft.com/office/drawing/2014/main" id="{5238FF7A-4D9D-4F41-B2CB-17227DA3E01F}"/>
              </a:ext>
            </a:extLst>
          </p:cNvPr>
          <p:cNvSpPr txBox="1">
            <a:spLocks noChangeArrowheads="1"/>
          </p:cNvSpPr>
          <p:nvPr/>
        </p:nvSpPr>
        <p:spPr bwMode="auto">
          <a:xfrm>
            <a:off x="13880763" y="5440540"/>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C</a:t>
            </a:r>
          </a:p>
        </p:txBody>
      </p:sp>
      <p:sp>
        <p:nvSpPr>
          <p:cNvPr id="28" name="Text Box 37">
            <a:extLst>
              <a:ext uri="{FF2B5EF4-FFF2-40B4-BE49-F238E27FC236}">
                <a16:creationId xmlns:a16="http://schemas.microsoft.com/office/drawing/2014/main" id="{574351B8-FFDF-4592-B346-B09FFFBA938D}"/>
              </a:ext>
            </a:extLst>
          </p:cNvPr>
          <p:cNvSpPr txBox="1">
            <a:spLocks noChangeArrowheads="1"/>
          </p:cNvSpPr>
          <p:nvPr/>
        </p:nvSpPr>
        <p:spPr bwMode="auto">
          <a:xfrm>
            <a:off x="16361293" y="9855012"/>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B</a:t>
            </a:r>
          </a:p>
        </p:txBody>
      </p:sp>
      <p:sp>
        <p:nvSpPr>
          <p:cNvPr id="29" name="Text Box 37">
            <a:extLst>
              <a:ext uri="{FF2B5EF4-FFF2-40B4-BE49-F238E27FC236}">
                <a16:creationId xmlns:a16="http://schemas.microsoft.com/office/drawing/2014/main" id="{9A9A30B0-BFE2-440D-B3D6-DD1EF5F2D439}"/>
              </a:ext>
            </a:extLst>
          </p:cNvPr>
          <p:cNvSpPr txBox="1">
            <a:spLocks noChangeArrowheads="1"/>
          </p:cNvSpPr>
          <p:nvPr/>
        </p:nvSpPr>
        <p:spPr bwMode="auto">
          <a:xfrm>
            <a:off x="17372841" y="7627083"/>
            <a:ext cx="573185" cy="633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3200" dirty="0">
                <a:solidFill>
                  <a:srgbClr val="000000"/>
                </a:solidFill>
              </a:rPr>
              <a:t>C</a:t>
            </a:r>
          </a:p>
        </p:txBody>
      </p:sp>
      <p:sp>
        <p:nvSpPr>
          <p:cNvPr id="30" name="Text Box 37">
            <a:extLst>
              <a:ext uri="{FF2B5EF4-FFF2-40B4-BE49-F238E27FC236}">
                <a16:creationId xmlns:a16="http://schemas.microsoft.com/office/drawing/2014/main" id="{E86FE4B3-1178-4876-AB1E-0964E0CD7DFD}"/>
              </a:ext>
            </a:extLst>
          </p:cNvPr>
          <p:cNvSpPr txBox="1">
            <a:spLocks noChangeArrowheads="1"/>
          </p:cNvSpPr>
          <p:nvPr/>
        </p:nvSpPr>
        <p:spPr bwMode="auto">
          <a:xfrm>
            <a:off x="20484081" y="6787720"/>
            <a:ext cx="9849115" cy="1248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400" dirty="0">
                <a:solidFill>
                  <a:srgbClr val="000000"/>
                </a:solidFill>
              </a:rPr>
              <a:t>y = 1.006x+0.0364</a:t>
            </a:r>
          </a:p>
          <a:p>
            <a:r>
              <a:rPr lang="en-US" sz="2400" dirty="0">
                <a:solidFill>
                  <a:srgbClr val="000000"/>
                </a:solidFill>
              </a:rPr>
              <a:t>Adjusted R</a:t>
            </a:r>
            <a:r>
              <a:rPr lang="en-US" sz="2400" baseline="30000" dirty="0">
                <a:solidFill>
                  <a:srgbClr val="000000"/>
                </a:solidFill>
              </a:rPr>
              <a:t>2 </a:t>
            </a:r>
            <a:r>
              <a:rPr lang="en-US" sz="2400" dirty="0">
                <a:solidFill>
                  <a:srgbClr val="000000"/>
                </a:solidFill>
              </a:rPr>
              <a:t>= 0.218</a:t>
            </a:r>
          </a:p>
          <a:p>
            <a:r>
              <a:rPr lang="en-US" sz="2400" dirty="0">
                <a:solidFill>
                  <a:srgbClr val="000000"/>
                </a:solidFill>
              </a:rPr>
              <a:t>p-value = 0.01243</a:t>
            </a:r>
          </a:p>
        </p:txBody>
      </p:sp>
      <p:sp>
        <p:nvSpPr>
          <p:cNvPr id="31" name="Text Box 37">
            <a:extLst>
              <a:ext uri="{FF2B5EF4-FFF2-40B4-BE49-F238E27FC236}">
                <a16:creationId xmlns:a16="http://schemas.microsoft.com/office/drawing/2014/main" id="{5872941B-0941-437C-B3F2-EB5A329B44D8}"/>
              </a:ext>
            </a:extLst>
          </p:cNvPr>
          <p:cNvSpPr txBox="1">
            <a:spLocks noChangeArrowheads="1"/>
          </p:cNvSpPr>
          <p:nvPr/>
        </p:nvSpPr>
        <p:spPr bwMode="auto">
          <a:xfrm>
            <a:off x="31014163" y="6810677"/>
            <a:ext cx="9849115" cy="1248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2400" dirty="0">
                <a:solidFill>
                  <a:srgbClr val="000000"/>
                </a:solidFill>
              </a:rPr>
              <a:t>y=-0.7843x+0.3670</a:t>
            </a:r>
          </a:p>
          <a:p>
            <a:r>
              <a:rPr lang="en-US" sz="2400" dirty="0">
                <a:solidFill>
                  <a:srgbClr val="000000"/>
                </a:solidFill>
              </a:rPr>
              <a:t>Adjusted R</a:t>
            </a:r>
            <a:r>
              <a:rPr lang="en-US" sz="2400" baseline="30000" dirty="0">
                <a:solidFill>
                  <a:srgbClr val="000000"/>
                </a:solidFill>
              </a:rPr>
              <a:t>2</a:t>
            </a:r>
            <a:r>
              <a:rPr lang="en-US" sz="2400" dirty="0">
                <a:solidFill>
                  <a:srgbClr val="000000"/>
                </a:solidFill>
              </a:rPr>
              <a:t>= 0.2334</a:t>
            </a:r>
          </a:p>
          <a:p>
            <a:r>
              <a:rPr lang="en-US" sz="2400" dirty="0">
                <a:solidFill>
                  <a:srgbClr val="000000"/>
                </a:solidFill>
              </a:rPr>
              <a:t>p-value = 0.009766</a:t>
            </a:r>
          </a:p>
        </p:txBody>
      </p:sp>
      <p:sp>
        <p:nvSpPr>
          <p:cNvPr id="32" name="Text Box 37">
            <a:extLst>
              <a:ext uri="{FF2B5EF4-FFF2-40B4-BE49-F238E27FC236}">
                <a16:creationId xmlns:a16="http://schemas.microsoft.com/office/drawing/2014/main" id="{BBA8D428-94AD-473A-A74C-659BDD149AAA}"/>
              </a:ext>
            </a:extLst>
          </p:cNvPr>
          <p:cNvSpPr txBox="1">
            <a:spLocks noChangeArrowheads="1"/>
          </p:cNvSpPr>
          <p:nvPr/>
        </p:nvSpPr>
        <p:spPr bwMode="auto">
          <a:xfrm>
            <a:off x="1670050" y="15104761"/>
            <a:ext cx="33582870" cy="352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9321" tIns="69659" rIns="139321" bIns="69659">
            <a:spAutoFit/>
          </a:bodyPr>
          <a:lstStyle>
            <a:lvl1pPr defTabSz="339725" eaLnBrk="0" hangingPunct="0">
              <a:defRPr sz="300">
                <a:solidFill>
                  <a:schemeClr val="tx1"/>
                </a:solidFill>
                <a:latin typeface="Arial" charset="0"/>
                <a:ea typeface="ＭＳ Ｐゴシック" charset="0"/>
                <a:cs typeface="ＭＳ Ｐゴシック" charset="0"/>
              </a:defRPr>
            </a:lvl1pPr>
            <a:lvl2pPr marL="742950" indent="-285750" defTabSz="339725" eaLnBrk="0" hangingPunct="0">
              <a:defRPr sz="300">
                <a:solidFill>
                  <a:schemeClr val="tx1"/>
                </a:solidFill>
                <a:latin typeface="Arial" charset="0"/>
                <a:ea typeface="ＭＳ Ｐゴシック" charset="0"/>
              </a:defRPr>
            </a:lvl2pPr>
            <a:lvl3pPr marL="1143000" indent="-228600" defTabSz="339725" eaLnBrk="0" hangingPunct="0">
              <a:defRPr sz="300">
                <a:solidFill>
                  <a:schemeClr val="tx1"/>
                </a:solidFill>
                <a:latin typeface="Arial" charset="0"/>
                <a:ea typeface="ＭＳ Ｐゴシック" charset="0"/>
              </a:defRPr>
            </a:lvl3pPr>
            <a:lvl4pPr marL="1600200" indent="-228600" defTabSz="339725" eaLnBrk="0" hangingPunct="0">
              <a:defRPr sz="300">
                <a:solidFill>
                  <a:schemeClr val="tx1"/>
                </a:solidFill>
                <a:latin typeface="Arial" charset="0"/>
                <a:ea typeface="ＭＳ Ｐゴシック" charset="0"/>
              </a:defRPr>
            </a:lvl4pPr>
            <a:lvl5pPr marL="2057400" indent="-228600" defTabSz="339725" eaLnBrk="0" hangingPunct="0">
              <a:defRPr sz="300">
                <a:solidFill>
                  <a:schemeClr val="tx1"/>
                </a:solidFill>
                <a:latin typeface="Arial" charset="0"/>
                <a:ea typeface="ＭＳ Ｐゴシック" charset="0"/>
              </a:defRPr>
            </a:lvl5pPr>
            <a:lvl6pPr marL="2514600" indent="-228600" defTabSz="339725" eaLnBrk="0" fontAlgn="base" hangingPunct="0">
              <a:spcBef>
                <a:spcPct val="0"/>
              </a:spcBef>
              <a:spcAft>
                <a:spcPct val="0"/>
              </a:spcAft>
              <a:defRPr sz="300">
                <a:solidFill>
                  <a:schemeClr val="tx1"/>
                </a:solidFill>
                <a:latin typeface="Arial" charset="0"/>
                <a:ea typeface="ＭＳ Ｐゴシック" charset="0"/>
              </a:defRPr>
            </a:lvl6pPr>
            <a:lvl7pPr marL="2971800" indent="-228600" defTabSz="339725" eaLnBrk="0" fontAlgn="base" hangingPunct="0">
              <a:spcBef>
                <a:spcPct val="0"/>
              </a:spcBef>
              <a:spcAft>
                <a:spcPct val="0"/>
              </a:spcAft>
              <a:defRPr sz="300">
                <a:solidFill>
                  <a:schemeClr val="tx1"/>
                </a:solidFill>
                <a:latin typeface="Arial" charset="0"/>
                <a:ea typeface="ＭＳ Ｐゴシック" charset="0"/>
              </a:defRPr>
            </a:lvl7pPr>
            <a:lvl8pPr marL="3429000" indent="-228600" defTabSz="339725" eaLnBrk="0" fontAlgn="base" hangingPunct="0">
              <a:spcBef>
                <a:spcPct val="0"/>
              </a:spcBef>
              <a:spcAft>
                <a:spcPct val="0"/>
              </a:spcAft>
              <a:defRPr sz="300">
                <a:solidFill>
                  <a:schemeClr val="tx1"/>
                </a:solidFill>
                <a:latin typeface="Arial" charset="0"/>
                <a:ea typeface="ＭＳ Ｐゴシック" charset="0"/>
              </a:defRPr>
            </a:lvl8pPr>
            <a:lvl9pPr marL="3886200" indent="-228600" defTabSz="339725" eaLnBrk="0" fontAlgn="base" hangingPunct="0">
              <a:spcBef>
                <a:spcPct val="0"/>
              </a:spcBef>
              <a:spcAft>
                <a:spcPct val="0"/>
              </a:spcAft>
              <a:defRPr sz="300">
                <a:solidFill>
                  <a:schemeClr val="tx1"/>
                </a:solidFill>
                <a:latin typeface="Arial" charset="0"/>
                <a:ea typeface="ＭＳ Ｐゴシック" charset="0"/>
              </a:defRPr>
            </a:lvl9pPr>
          </a:lstStyle>
          <a:p>
            <a:r>
              <a:rPr lang="en-US" sz="4400" dirty="0">
                <a:solidFill>
                  <a:srgbClr val="000000"/>
                </a:solidFill>
              </a:rPr>
              <a:t>Fig. 4</a:t>
            </a:r>
            <a:r>
              <a:rPr lang="en-US" sz="4400" b="1" dirty="0">
                <a:solidFill>
                  <a:srgbClr val="000000"/>
                </a:solidFill>
              </a:rPr>
              <a:t>A</a:t>
            </a:r>
            <a:r>
              <a:rPr lang="en-US" sz="4400" dirty="0">
                <a:solidFill>
                  <a:srgbClr val="000000"/>
                </a:solidFill>
              </a:rPr>
              <a:t>: Percent cover of Creosote and Mesquite per transect (error bars represent standard error. </a:t>
            </a:r>
            <a:r>
              <a:rPr lang="en-US" sz="4400" b="1" dirty="0">
                <a:solidFill>
                  <a:srgbClr val="000000"/>
                </a:solidFill>
              </a:rPr>
              <a:t>B</a:t>
            </a:r>
            <a:r>
              <a:rPr lang="en-US" sz="4400" dirty="0">
                <a:solidFill>
                  <a:srgbClr val="000000"/>
                </a:solidFill>
              </a:rPr>
              <a:t>: The average number of pollinators in the traps, scaled for the number of hours in the traps were in the field. </a:t>
            </a:r>
            <a:r>
              <a:rPr lang="en-US" sz="4400" b="1" dirty="0">
                <a:solidFill>
                  <a:srgbClr val="000000"/>
                </a:solidFill>
              </a:rPr>
              <a:t>C</a:t>
            </a:r>
            <a:r>
              <a:rPr lang="en-US" sz="4400" dirty="0">
                <a:solidFill>
                  <a:srgbClr val="000000"/>
                </a:solidFill>
              </a:rPr>
              <a:t>: The effect of Creosote cover on the scaled number of bees in the traps per dominant cover type over two sampling periods (late August/early September [4] and late September [5]). D: The effect of Mesquite cover on the scaled number of bees in the traps per dominant cover type over two sampling periods (late August/early September [4] and late September [5]). </a:t>
            </a:r>
            <a:endParaRPr lang="en-US" sz="4400" b="1" dirty="0">
              <a:solidFill>
                <a:srgbClr val="000000"/>
              </a:solidFill>
            </a:endParaRPr>
          </a:p>
        </p:txBody>
      </p:sp>
      <p:pic>
        <p:nvPicPr>
          <p:cNvPr id="2" name="Audio 1">
            <a:hlinkClick r:id="" action="ppaction://media"/>
            <a:extLst>
              <a:ext uri="{FF2B5EF4-FFF2-40B4-BE49-F238E27FC236}">
                <a16:creationId xmlns:a16="http://schemas.microsoft.com/office/drawing/2014/main" id="{CC77F954-9399-4B5D-B74D-3673E3D323C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36701413" y="20305713"/>
            <a:ext cx="609600" cy="609600"/>
          </a:xfrm>
          <a:prstGeom prst="rect">
            <a:avLst/>
          </a:prstGeom>
        </p:spPr>
      </p:pic>
    </p:spTree>
    <p:extLst>
      <p:ext uri="{BB962C8B-B14F-4D97-AF65-F5344CB8AC3E}">
        <p14:creationId xmlns:p14="http://schemas.microsoft.com/office/powerpoint/2010/main" val="3486155791"/>
      </p:ext>
    </p:extLst>
  </p:cSld>
  <p:clrMapOvr>
    <a:masterClrMapping/>
  </p:clrMapOvr>
  <mc:AlternateContent xmlns:mc="http://schemas.openxmlformats.org/markup-compatibility/2006" xmlns:p14="http://schemas.microsoft.com/office/powerpoint/2010/main">
    <mc:Choice Requires="p14">
      <p:transition spd="slow" p14:dur="2000" advTm="128097"/>
    </mc:Choice>
    <mc:Fallback xmlns="">
      <p:transition spd="slow" advTm="1280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7984</TotalTime>
  <Words>1017</Words>
  <Application>Microsoft Macintosh PowerPoint</Application>
  <PresentationFormat>Custom</PresentationFormat>
  <Paragraphs>70</Paragraphs>
  <Slides>4</Slides>
  <Notes>1</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Times New Roman</vt:lpstr>
      <vt:lpstr>Trebuchet MS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ePB employee</dc:creator>
  <cp:lastModifiedBy>Boyer, Betsy</cp:lastModifiedBy>
  <cp:revision>50</cp:revision>
  <cp:lastPrinted>2020-11-24T16:56:49Z</cp:lastPrinted>
  <dcterms:created xsi:type="dcterms:W3CDTF">2017-08-28T19:07:22Z</dcterms:created>
  <dcterms:modified xsi:type="dcterms:W3CDTF">2020-11-24T17:00:32Z</dcterms:modified>
</cp:coreProperties>
</file>